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6" r:id="rId2"/>
    <p:sldId id="285" r:id="rId3"/>
    <p:sldId id="274" r:id="rId4"/>
    <p:sldId id="258" r:id="rId5"/>
    <p:sldId id="260" r:id="rId6"/>
    <p:sldId id="261" r:id="rId7"/>
    <p:sldId id="263" r:id="rId8"/>
    <p:sldId id="264" r:id="rId9"/>
    <p:sldId id="284" r:id="rId10"/>
    <p:sldId id="278" r:id="rId11"/>
    <p:sldId id="277" r:id="rId12"/>
    <p:sldId id="268" r:id="rId13"/>
    <p:sldId id="269" r:id="rId14"/>
    <p:sldId id="280" r:id="rId15"/>
    <p:sldId id="282" r:id="rId16"/>
    <p:sldId id="262" r:id="rId17"/>
    <p:sldId id="281" r:id="rId18"/>
    <p:sldId id="287" r:id="rId19"/>
    <p:sldId id="28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A511F0D-74CE-4DB7-BB80-ADB4A7E6BDD9}" type="datetimeFigureOut">
              <a:rPr lang="en-US"/>
              <a:pPr>
                <a:defRPr/>
              </a:pPr>
              <a:t>3/13/2012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3642DFD-AE8D-4358-961C-066FEA47B4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39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42DFD-AE8D-4358-961C-066FEA47B4E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42DFD-AE8D-4358-961C-066FEA47B4E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96AD4-6C39-402A-A1E6-AAEFE71246C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96AD4-6C39-402A-A1E6-AAEFE71246C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96AD4-6C39-402A-A1E6-AAEFE71246C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42DFD-AE8D-4358-961C-066FEA47B4E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42DFD-AE8D-4358-961C-066FEA47B4E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42DFD-AE8D-4358-961C-066FEA47B4E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42DFD-AE8D-4358-961C-066FEA47B4E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42DFD-AE8D-4358-961C-066FEA47B4E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42DFD-AE8D-4358-961C-066FEA47B4E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42DFD-AE8D-4358-961C-066FEA47B4E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42DFD-AE8D-4358-961C-066FEA47B4E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42DFD-AE8D-4358-961C-066FEA47B4E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96AD4-6C39-402A-A1E6-AAEFE71246C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96AD4-6C39-402A-A1E6-AAEFE71246C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96AD4-6C39-402A-A1E6-AAEFE71246C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96AD4-6C39-402A-A1E6-AAEFE71246C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42DFD-AE8D-4358-961C-066FEA47B4E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1211-9D06-4AED-9D5C-BD1987B13C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2A808-6D8A-45DD-9681-1F2B52B2B4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7FE84-CB52-4EE8-9EEE-9DBF9329D4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8F1D6-C867-4E95-91C9-6D548B64E8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500E-0C69-4576-AFE9-64D82B7D37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11776-FB20-4D44-8E88-51CEB6683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B541E-C006-4D21-B35B-55837E9A3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2B507-671A-4B56-B79E-A082AEB4D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D3B63-6E76-4219-AF00-5E686668A0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9F373-0701-45FC-8881-9315D3741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89AD8-68CB-4A04-B9FF-CA694A2C90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53872FC-2D06-41B6-BA62-784F4F497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hyperlink" Target="http://images.wikia.com/casper/images/a/a8/Casper_the_friendly_ghost_4604f42d4e883.g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turtlepaper.com/images/epa-logo-1.gif&amp;imgrefurl=http://turtlepaper.com/products_liners.html&amp;h=489&amp;w=509&amp;sz=38&amp;tbnid=0s_Ad7l5-H9SvM:&amp;tbnh=126&amp;tbnw=131&amp;prev=/search?q=epa+logo&amp;tbm=isch&amp;tbo=u&amp;zoom=1&amp;q=epa+logo&amp;hl=en&amp;usg=__3Q1JEljMEPHXAmO_UFspgU_Uqbg=&amp;sa=X&amp;ei=cJmYTuPTCuHg0QHj5NznBA&amp;ved=0CCMQ9QEw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Reshaping Power Generation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New EPA Rules and NAAQS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CPES Energy &amp; Environmental Conference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March 14, 2012, Cromwell Ct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Robert V Bibbo, Normandeau Associates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7165975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Cross State Air Pollution Rule 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CSAPR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://images4.wikia.nocookie.net/__cb20101225003632/casper/images/thumb/a/a8/Casper_the_friendly_ghost_4604f42d4e883.gif/180px-Casper_the_friendly_ghost_4604f42d4e883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914400"/>
            <a:ext cx="1714500" cy="133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3886200" y="304800"/>
            <a:ext cx="4191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Cross State Air Pollution Rule (</a:t>
            </a:r>
            <a:r>
              <a:rPr lang="en-US" dirty="0" smtClean="0">
                <a:solidFill>
                  <a:schemeClr val="bg1"/>
                </a:solidFill>
              </a:rPr>
              <a:t>CSAPR</a:t>
            </a:r>
            <a:r>
              <a:rPr lang="en-US" dirty="0" smtClean="0">
                <a:solidFill>
                  <a:schemeClr val="bg1"/>
                </a:solidFill>
              </a:rPr>
              <a:t>)  Version 1 (V1)  July 2011.  Rule stayed on 12/30/2011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half" idx="2"/>
          </p:nvPr>
        </p:nvSpPr>
        <p:spPr>
          <a:xfrm>
            <a:off x="533400" y="457200"/>
            <a:ext cx="3008313" cy="46910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CSAPR V1 (2012, 2014)</a:t>
            </a:r>
          </a:p>
          <a:p>
            <a:pPr>
              <a:buFont typeface="Arial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System of annual and seasonal allowances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V1</a:t>
            </a:r>
            <a:r>
              <a:rPr lang="en-US" sz="1600" b="1" dirty="0" smtClean="0">
                <a:solidFill>
                  <a:schemeClr val="bg1"/>
                </a:solidFill>
              </a:rPr>
              <a:t>--1997 Ozone NAAQS and PM2.5 NAAQS.  Reduce S02 by 73% and NOx by 54%. Based on a system of annual and seasonal allocations.</a:t>
            </a:r>
          </a:p>
          <a:p>
            <a:pPr>
              <a:buFont typeface="Arial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CSPAR V2  &amp;V3   likely for 2008 Bush Ozone Std and 2013 std,  revision of annual PM2.5 std.</a:t>
            </a:r>
          </a:p>
          <a:p>
            <a:endParaRPr lang="en-US" sz="16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FFC000"/>
                </a:solidFill>
              </a:rPr>
              <a:t>Application of FGD (SOx) and SCR for NOx, cleaner coal, conversion to NGas</a:t>
            </a:r>
          </a:p>
          <a:p>
            <a:pPr>
              <a:buFont typeface="Arial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    </a:t>
            </a:r>
          </a:p>
          <a:p>
            <a:pPr>
              <a:buFont typeface="Arial" pitchFamily="34" charset="0"/>
              <a:buChar char="•"/>
            </a:pPr>
            <a:endParaRPr lang="en-US" sz="1600" b="1" dirty="0" smtClean="0"/>
          </a:p>
          <a:p>
            <a:pPr>
              <a:buFont typeface="Arial" pitchFamily="34" charset="0"/>
              <a:buChar char="•"/>
            </a:pPr>
            <a:endParaRPr lang="en-US" sz="1600" b="1" dirty="0" smtClean="0"/>
          </a:p>
          <a:p>
            <a:pPr>
              <a:buFont typeface="Arial" pitchFamily="34" charset="0"/>
              <a:buChar char="•"/>
            </a:pPr>
            <a:endParaRPr lang="en-US" sz="1600" b="1" dirty="0" smtClean="0"/>
          </a:p>
          <a:p>
            <a:pPr>
              <a:buFont typeface="Arial" pitchFamily="34" charset="0"/>
              <a:buChar char="•"/>
            </a:pPr>
            <a:endParaRPr lang="en-US" sz="1600" b="1" dirty="0"/>
          </a:p>
        </p:txBody>
      </p:sp>
      <p:pic>
        <p:nvPicPr>
          <p:cNvPr id="7" name="Picture 2" descr="Map of States covered by the Transport Rul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00200"/>
            <a:ext cx="5410200" cy="4187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15400" cy="12954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bg1"/>
                </a:solidFill>
              </a:rPr>
              <a:t>316(b) Rule Under Clean Water Act</a:t>
            </a:r>
            <a:br>
              <a:rPr lang="en-US" sz="3100" b="1" dirty="0" smtClean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chemeClr val="bg1"/>
                </a:solidFill>
              </a:rPr>
              <a:t> Cooling Water Intake Structures (CWIS)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300" dirty="0" smtClean="0"/>
              <a:t> </a:t>
            </a:r>
            <a:r>
              <a:rPr lang="en-US" sz="2600" b="1" dirty="0" smtClean="0">
                <a:solidFill>
                  <a:schemeClr val="bg1"/>
                </a:solidFill>
              </a:rPr>
              <a:t>Draft rule in comment Phase    </a:t>
            </a:r>
          </a:p>
          <a:p>
            <a:pPr>
              <a:buNone/>
            </a:pPr>
            <a:r>
              <a:rPr lang="en-US" sz="2600" b="1" dirty="0" smtClean="0">
                <a:solidFill>
                  <a:schemeClr val="bg1"/>
                </a:solidFill>
              </a:rPr>
              <a:t> Final rule expected July 2012</a:t>
            </a:r>
          </a:p>
          <a:p>
            <a:r>
              <a:rPr lang="en-US" sz="2600" b="1" dirty="0" smtClean="0">
                <a:solidFill>
                  <a:schemeClr val="bg1"/>
                </a:solidFill>
              </a:rPr>
              <a:t>Minimize adverse impacts on adult fish, juvenile fish (impingement), small juveniles, fish larvae, fish eggs and larvae(entrainment) through location and design of CWIS</a:t>
            </a:r>
          </a:p>
          <a:p>
            <a:r>
              <a:rPr lang="en-US" sz="2600" b="1" dirty="0" smtClean="0">
                <a:solidFill>
                  <a:schemeClr val="bg1"/>
                </a:solidFill>
              </a:rPr>
              <a:t>Affects </a:t>
            </a:r>
            <a:r>
              <a:rPr lang="en-US" sz="2600" b="1" dirty="0" smtClean="0">
                <a:solidFill>
                  <a:srgbClr val="FFC000"/>
                </a:solidFill>
              </a:rPr>
              <a:t>670</a:t>
            </a:r>
            <a:r>
              <a:rPr lang="en-US" sz="2600" b="1" dirty="0" smtClean="0">
                <a:solidFill>
                  <a:schemeClr val="bg1"/>
                </a:solidFill>
              </a:rPr>
              <a:t> EGUs mostly (B10, ACC and SEC)</a:t>
            </a:r>
          </a:p>
          <a:p>
            <a:r>
              <a:rPr lang="en-US" sz="2600" b="1" dirty="0" smtClean="0">
                <a:solidFill>
                  <a:schemeClr val="bg1"/>
                </a:solidFill>
              </a:rPr>
              <a:t>Performance standards for Impingement  </a:t>
            </a:r>
          </a:p>
          <a:p>
            <a:pPr>
              <a:buNone/>
            </a:pPr>
            <a:r>
              <a:rPr lang="en-US" sz="2600" b="1" dirty="0" smtClean="0">
                <a:solidFill>
                  <a:schemeClr val="bg1"/>
                </a:solidFill>
              </a:rPr>
              <a:t>       - flows &gt; 2MGD</a:t>
            </a:r>
          </a:p>
          <a:p>
            <a:pPr>
              <a:buNone/>
            </a:pPr>
            <a:r>
              <a:rPr lang="en-US" sz="2600" b="1" dirty="0" smtClean="0">
                <a:solidFill>
                  <a:schemeClr val="bg1"/>
                </a:solidFill>
              </a:rPr>
              <a:t>       - </a:t>
            </a:r>
            <a:r>
              <a:rPr lang="en-US" sz="2600" b="1" dirty="0" smtClean="0">
                <a:solidFill>
                  <a:srgbClr val="FFC000"/>
                </a:solidFill>
              </a:rPr>
              <a:t>use of Ristroph screen and fish return 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FFC000"/>
                </a:solidFill>
              </a:rPr>
              <a:t>         to limit fish mortality&gt;&gt;&gt;&gt;&gt;&gt;&gt;&gt;&gt;&gt;&gt;&gt;&gt;&gt;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www.mequipco.com/images/envirex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495801"/>
            <a:ext cx="20574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316(b) continued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Performance Standards for Entrainment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    - actual flow of 125MGD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    - no best technology available (BTA) 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      declared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    - case by case determination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    - cost and benefits can be considered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The solution is cooling towers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olingtower-design.com/wp-content/uploads/2011/07/power-plant-cooling-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524000"/>
            <a:ext cx="3743325" cy="4991101"/>
          </a:xfrm>
          <a:prstGeom prst="rect">
            <a:avLst/>
          </a:prstGeom>
          <a:noFill/>
        </p:spPr>
      </p:pic>
      <p:pic>
        <p:nvPicPr>
          <p:cNvPr id="2054" name="Picture 6" descr="http://www.worldofstock.com/slides/BEN2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47800"/>
            <a:ext cx="2971800" cy="4762500"/>
          </a:xfrm>
          <a:prstGeom prst="rect">
            <a:avLst/>
          </a:prstGeom>
          <a:noFill/>
        </p:spPr>
      </p:pic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Cooling Tower Options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b="1" dirty="0" smtClean="0">
                <a:solidFill>
                  <a:schemeClr val="bg1"/>
                </a:solidFill>
              </a:rPr>
              <a:t>Stricter Effluent Standards for PP (CWA)</a:t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Coal Combustion </a:t>
            </a:r>
            <a:r>
              <a:rPr lang="en-US" sz="2700" b="1" dirty="0" smtClean="0">
                <a:solidFill>
                  <a:schemeClr val="bg1"/>
                </a:solidFill>
              </a:rPr>
              <a:t>Residuals (CCR</a:t>
            </a:r>
            <a:r>
              <a:rPr lang="en-US" sz="2700" b="1" dirty="0" smtClean="0">
                <a:solidFill>
                  <a:schemeClr val="bg1"/>
                </a:solidFill>
              </a:rPr>
              <a:t>) Rule (RCRA)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Effluent Standards Under Development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     </a:t>
            </a:r>
            <a:r>
              <a:rPr lang="en-US" sz="2000" b="1" dirty="0" smtClean="0">
                <a:solidFill>
                  <a:schemeClr val="bg1"/>
                </a:solidFill>
              </a:rPr>
              <a:t>- NOPR  07/12  Final Rule Post  2015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      - Toxic metals in waste waters from coal activities, FGD,   cooling  towers, and chemical use is the motivator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     - apply treatment technologies to meet stricter limits</a:t>
            </a:r>
          </a:p>
          <a:p>
            <a:pPr marL="514350" indent="-514350">
              <a:buAutoNum type="arabicPeriod" startAt="2"/>
            </a:pPr>
            <a:r>
              <a:rPr lang="en-US" sz="2400" b="1" dirty="0" smtClean="0">
                <a:solidFill>
                  <a:schemeClr val="bg1"/>
                </a:solidFill>
              </a:rPr>
              <a:t>Coal Combustion </a:t>
            </a:r>
            <a:r>
              <a:rPr lang="en-US" sz="2400" b="1" dirty="0" smtClean="0">
                <a:solidFill>
                  <a:schemeClr val="bg1"/>
                </a:solidFill>
              </a:rPr>
              <a:t>Residuals </a:t>
            </a:r>
            <a:r>
              <a:rPr lang="en-US" sz="2400" b="1" dirty="0" smtClean="0">
                <a:solidFill>
                  <a:schemeClr val="bg1"/>
                </a:solidFill>
              </a:rPr>
              <a:t>Rule (final post 2015)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     </a:t>
            </a:r>
            <a:r>
              <a:rPr lang="en-US" sz="2000" b="1" dirty="0" smtClean="0">
                <a:solidFill>
                  <a:schemeClr val="bg1"/>
                </a:solidFill>
              </a:rPr>
              <a:t>-  option 1: treat as a special -hazardous waste subject  under 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         requirements of sub title C of RCRA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      -  option 2:  treat as a non-hazardous waste sub D of RCRA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         EPA sets performance standards 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         states responsible for enforcement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      Engineering specs for liners, GW monitoring  and SS  similar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    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         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         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         </a:t>
            </a:r>
          </a:p>
          <a:p>
            <a:pPr marL="514350" indent="-51435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     </a:t>
            </a:r>
          </a:p>
          <a:p>
            <a:pPr>
              <a:buNone/>
            </a:pP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Projected Retirements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UBS          # units        MWs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4040188" cy="3951288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2011 (57)      31           3366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2012 (55)      21           2775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2013 (54)      16           2536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2014 (57)      39           8543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2015 (59)      22           3777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2016 (54)        9           1875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2017 (51)        9           1469</a:t>
            </a:r>
          </a:p>
          <a:p>
            <a:pPr>
              <a:buNone/>
            </a:pPr>
            <a:r>
              <a:rPr lang="en-US" sz="1800" b="1" u="sng" dirty="0" smtClean="0">
                <a:solidFill>
                  <a:schemeClr val="bg1"/>
                </a:solidFill>
              </a:rPr>
              <a:t>2018/20  </a:t>
            </a:r>
            <a:r>
              <a:rPr lang="en-US" b="1" u="sng" dirty="0" smtClean="0">
                <a:solidFill>
                  <a:schemeClr val="bg1"/>
                </a:solidFill>
              </a:rPr>
              <a:t>(57)    11           1645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       (56)     158      26918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SNL           # units       MWs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2011 (53)       29          3151</a:t>
            </a:r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2012 (55)       25          2973</a:t>
            </a:r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2013 (51)       18          2536</a:t>
            </a:r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2014 (54)       49          8543</a:t>
            </a:r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2015 (58)       29          3739</a:t>
            </a:r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2016 (56)       12          1875</a:t>
            </a:r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2017 (59)         7          1038</a:t>
            </a:r>
          </a:p>
          <a:p>
            <a:pPr>
              <a:buNone/>
            </a:pPr>
            <a:r>
              <a:rPr lang="en-US" sz="1800" b="1" u="sng" dirty="0" smtClean="0">
                <a:solidFill>
                  <a:srgbClr val="FFC000"/>
                </a:solidFill>
              </a:rPr>
              <a:t>2018/20 </a:t>
            </a:r>
            <a:r>
              <a:rPr lang="en-US" b="1" u="sng" dirty="0" smtClean="0">
                <a:solidFill>
                  <a:srgbClr val="FFC000"/>
                </a:solidFill>
              </a:rPr>
              <a:t>(55)      12          2577</a:t>
            </a:r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           (55)     181       26432</a:t>
            </a:r>
            <a:endParaRPr lang="en-US" b="1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Brayton Point Power Plant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1530MW (1095 Coal, 437 NG/O)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1.1 Billion in Environmental  Controls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$713 /kw (800-1000 /kw new NGCC, 400 kw for used )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Natural Draft Cooling Towers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Air Pollution Controls  for  SOX, NOX, Hg and GHG</a:t>
            </a:r>
          </a:p>
        </p:txBody>
      </p:sp>
      <p:pic>
        <p:nvPicPr>
          <p:cNvPr id="11" name="Picture 2" descr="Brayton Point Power St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68580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Homer City Generating Station (PA)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1900 MW Coal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$700 million Upgrade for MATS and CSAPR  $368/kw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 descr="http://www.rldevco.com/images/Sites/homercity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76400"/>
            <a:ext cx="60960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 England Retirements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32,000MW Fleet 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</a:rPr>
              <a:t>30% coal and oil)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NERC                  4000 MW  at risk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ISONE                 3300 - 5300 MW at risk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ISONE                 1000 MW  due to MATS/MACT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Hart Bus.com     9000MW  replacements by 2021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CTDEEP              Factoring Retirements into 2012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                             IRP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General Buzz       Integration of Ngas and wind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                             replaces retired oil and coal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                      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The Leading Contenders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Carbon free Wind and Clean Natural Gas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Wind Turbines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Combined Cycle NGas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industcards.com/piano-del-casi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4038600" cy="3886200"/>
          </a:xfrm>
          <a:prstGeom prst="rect">
            <a:avLst/>
          </a:prstGeom>
          <a:noFill/>
        </p:spPr>
      </p:pic>
      <p:pic>
        <p:nvPicPr>
          <p:cNvPr id="2052" name="Picture 4" descr="http://www.industcards.com/mystic-c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098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920" y="1234440"/>
            <a:ext cx="585216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New National Ambient Air Quality Standards     and EPA  Rules Impacting  EGUs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CAA </a:t>
            </a:r>
          </a:p>
          <a:p>
            <a:pPr marL="514350" indent="-514350"/>
            <a:r>
              <a:rPr lang="en-US" sz="2800" b="1" dirty="0" smtClean="0">
                <a:solidFill>
                  <a:schemeClr val="bg1"/>
                </a:solidFill>
              </a:rPr>
              <a:t>Nitrogen Dioxide (NO2) 100 ppb, NAAQS</a:t>
            </a:r>
          </a:p>
          <a:p>
            <a:pPr marL="514350" indent="-514350"/>
            <a:r>
              <a:rPr lang="en-US" sz="2800" b="1" dirty="0" smtClean="0">
                <a:solidFill>
                  <a:schemeClr val="bg1"/>
                </a:solidFill>
              </a:rPr>
              <a:t>Sulfur Dioxide (SO2) 75 ppb, NAAQS</a:t>
            </a:r>
          </a:p>
          <a:p>
            <a:pPr marL="514350" indent="-514350"/>
            <a:r>
              <a:rPr lang="en-US" sz="2800" b="1" dirty="0" smtClean="0">
                <a:solidFill>
                  <a:schemeClr val="bg1"/>
                </a:solidFill>
              </a:rPr>
              <a:t>Pressure PM2.5 and Ozone NAAQS more stringent</a:t>
            </a:r>
          </a:p>
          <a:p>
            <a:pPr marL="514350" indent="-514350"/>
            <a:r>
              <a:rPr lang="en-US" sz="2800" b="1" dirty="0" smtClean="0">
                <a:solidFill>
                  <a:schemeClr val="bg1"/>
                </a:solidFill>
              </a:rPr>
              <a:t>Rules for GHG emissions  (Tailoring Rule &amp;NSPS)</a:t>
            </a:r>
          </a:p>
          <a:p>
            <a:pPr marL="514350" indent="-514350"/>
            <a:r>
              <a:rPr lang="en-US" sz="2800" b="1" dirty="0" smtClean="0">
                <a:solidFill>
                  <a:srgbClr val="FFC000"/>
                </a:solidFill>
              </a:rPr>
              <a:t>Mercury Air Toxics Rule (MATS) or Utility MACT</a:t>
            </a:r>
          </a:p>
          <a:p>
            <a:pPr marL="514350" indent="-514350"/>
            <a:r>
              <a:rPr lang="en-US" sz="2800" b="1" dirty="0" smtClean="0">
                <a:solidFill>
                  <a:srgbClr val="FFC000"/>
                </a:solidFill>
              </a:rPr>
              <a:t>Cross State Air Pollution Rule (</a:t>
            </a:r>
            <a:r>
              <a:rPr lang="en-US" sz="2800" b="1" dirty="0" smtClean="0">
                <a:solidFill>
                  <a:srgbClr val="FFC000"/>
                </a:solidFill>
              </a:rPr>
              <a:t>CSAPR </a:t>
            </a:r>
            <a:r>
              <a:rPr lang="en-US" sz="2800" b="1" dirty="0" smtClean="0">
                <a:solidFill>
                  <a:srgbClr val="FFC000"/>
                </a:solidFill>
              </a:rPr>
              <a:t>V1)</a:t>
            </a:r>
          </a:p>
          <a:p>
            <a:pPr marL="514350" indent="-51435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CWA</a:t>
            </a:r>
          </a:p>
          <a:p>
            <a:pPr marL="514350" indent="-514350"/>
            <a:r>
              <a:rPr lang="en-US" sz="2800" b="1" dirty="0" smtClean="0">
                <a:solidFill>
                  <a:srgbClr val="FFC000"/>
                </a:solidFill>
              </a:rPr>
              <a:t>316(b) Rule for Cooing Water Intake Structures</a:t>
            </a:r>
          </a:p>
          <a:p>
            <a:pPr marL="514350" indent="-514350"/>
            <a:r>
              <a:rPr lang="en-US" sz="2800" b="1" dirty="0" smtClean="0">
                <a:solidFill>
                  <a:schemeClr val="bg1"/>
                </a:solidFill>
              </a:rPr>
              <a:t>Effluent Guidelines for Waste Water Discharges</a:t>
            </a:r>
          </a:p>
          <a:p>
            <a:pPr marL="514350" indent="-51435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RCRA</a:t>
            </a:r>
          </a:p>
          <a:p>
            <a:pPr marL="514350" indent="-514350"/>
            <a:r>
              <a:rPr lang="en-US" sz="2800" b="1" dirty="0" smtClean="0">
                <a:solidFill>
                  <a:schemeClr val="bg1"/>
                </a:solidFill>
              </a:rPr>
              <a:t>Coal Combustion Residual (CCR) Rule</a:t>
            </a:r>
          </a:p>
          <a:p>
            <a:pPr marL="514350" indent="-514350"/>
            <a:endParaRPr lang="en-US" sz="2400" b="1" dirty="0" smtClean="0"/>
          </a:p>
          <a:p>
            <a:pPr marL="514350" indent="-514350"/>
            <a:endParaRPr lang="en-US" sz="2800" dirty="0" smtClean="0">
              <a:latin typeface="Algerian" pitchFamily="82" charset="0"/>
            </a:endParaRPr>
          </a:p>
          <a:p>
            <a:pPr marL="514350" indent="-514350"/>
            <a:endParaRPr lang="en-US" sz="2800" dirty="0" smtClean="0"/>
          </a:p>
          <a:p>
            <a:endParaRPr lang="en-US" sz="2800" dirty="0"/>
          </a:p>
        </p:txBody>
      </p:sp>
      <p:pic>
        <p:nvPicPr>
          <p:cNvPr id="5122" name="Picture 2" descr="http://www.google.com/images?q=tbn:ANd9GcRuv1NXZd5Ifrjef19QfaVlTFOydZtMF7RI8B0v90STVWGaBhSnG0MKBh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771525" cy="742951"/>
          </a:xfrm>
          <a:prstGeom prst="rect">
            <a:avLst/>
          </a:prstGeom>
          <a:noFill/>
        </p:spPr>
      </p:pic>
      <p:sp>
        <p:nvSpPr>
          <p:cNvPr id="28674" name="AutoShape 2" descr="data:image/jpeg;base64,/9j/4AAQSkZJRgABAQAAAQABAAD/2wBDAAkGBwgHBgkIBwgKCgkLDRYPDQwMDRsUFRAWIB0iIiAdHx8kKDQsJCYxJx8fLT0tMTU3Ojo6Iys/RD84QzQ5Ojf/2wBDAQoKCg0MDRoPDxo3JR8lNzc3Nzc3Nzc3Nzc3Nzc3Nzc3Nzc3Nzc3Nzc3Nzc3Nzc3Nzc3Nzc3Nzc3Nzc3Nzc3Nzf/wAARCABVAG0DASIAAhEBAxEB/8QAGwABAQEBAQEBAQAAAAAAAAAAAAUGBAIDAQf/xAA5EAABAwMDAwIDBQcDBQAAAAABAgMEAAURBhIhMUFRE2EUIoEHFTJicSQlM0JDkaEWF1MjY3KC0//EABQBAQAAAAAAAAAAAAAAAAAAAAD/xAAUEQEAAAAAAAAAAAAAAAAAAAAA/9oADAMBAAIRAxEAPwD+4UpSgUry4vYhS8FWAThIyT+lS7Lfo11QwA27GfeYEhDD23cpvjJBSSDgkA4OQSM4yMhWpSvnIfajR3X31hDTSCtayeEpAyTQRdTajFn9CJDiOT7tLJEWE2cFWOqlKPCUDuo1MZ0ndLqA/qy/S3XFDJhWxxUaM3x0BHzr57k/Sv37P4Zmsvatnt/vC8gLb3HPoRf6TafHy4UcdSfathQZNr7ONLsueozEltuf8iLjICu/cLz3r6L05dLeCvT2oZaCB8sa5n4tk+2Thwfrv+lade4JJQAVY4BOMms3a5N4VNZcYisP2p1RD0pbyg84rH8RCMYDWRgDOSDke4e7TqVSri3Z7/FFtu7iSppvfvZkpHUtOYGT5ScKHgjmtFXDebTDvMFcSe1vbJCkqScLbUOi0KHKVA8giuDTU+UVSbPd3Au5QcZdGB8SyrPpvY7E4IUOykq7YoLtKUoFKUoM9rSPIehRHG0rXGjyQ7LaQyHSpsJUP4ZHzgKKVFIwrAO3kAGNJtCkQorltUZEs+vNhIU6HEsubElJQ5gEtkjGTlR9XnvW6rMsvJsuoIFofQTEkoe+AkYx6as7lMHHGNvKenCMckZIXbZNYuVvjToqtzEhtLiCRg4IzyOx9qjfaJn/AEPe0hW3fDWgnwFDB/wa83eyXBiUbnpiWmPKKtz8J7JjS/OR/TX+dP1B7fNudE1pYbrZ3W3oM0srjy4b4AdjqUCArwpJ6hQyDQaVhtLLLbTYwhCQlIHYDgV7qVpa5qu9iiy3W/SkbS1Ja/4nkEocT9FJUKq0Cs5eLjdkTlG0iIIUBTYmB5ClKd3EZQgg/KUoIVkg5JSOOa0dYaA/ORqDU8Oav9jXPYcj7zkpbDSFvHB6IwAM9NyiOtBsJ8iPGiLcmSURmjhBdW4EAFR2jk9CSQB7msr8G5A1PplRcdU/tmQ1rcJWpyOBvRuUeSQUI5Pk+aXuZHu93ulnkxkuIj2xsteqMpD0grbAI842gH8yvNdFh/fOqJt3CiuFb2zbYSj0WsKBfcHkbkoRn8h+oaulKUClKUCpmorO3e7YuKpZZeSpLseQkfMw6k5Qsfof7jI71RccQ0hS3FJQhIypSjgAe5rPPa80ky6WndRW0LBwQH0nB9yOKDs01d13WEtMtpLFyiuFibHB4bdA6jylQIUk9wRXm/WFFycamw3jCu0cER5iE5IHdCx/Og90n9Rg81wyixcnW9QaUlxpctpOxxDD6SiY0Dy2ojgKByUnscjoo1ctdwj3OEiVFKtisgpWkpWhQ4KVJPIUDwQaDI2S7Lh6ncYnxxBkT1BMyNncgSAnCH21Y5bcSjbk4wpKAQFE53NRdT6diaighmQpTL7Sg5GktfjZcBBCh5GQCUng4HgYqxVPKjoMlCUPY+cIOU58g+KDkuF5hW0/tinm070I3+gso3LUEpG4DGSSB9a9y7dFuCf2kOqbWgpU2HFoSoHqFJBGevQ1i/tstt7uuk2YlgiuyFqloU+hkjdsAJHH/ltPHir+kH9QoskFrVERBnlsBx2OtJHtvHGFYxnbkZz06UHFfbS5a9M3mfGceVcG4by2lg71BSUKS2rJG5SwjA5J5yepJOhscKHbrPCiW1GyIywlLI/Ljgn3PWp+truzaNOylrAckSEmNEYPWQ8sbUIA75J/tk1UtUUwrXDiKUVKYYQ0VHuUpAz/AIoOqlKUEHUt+etzsW3WmIJ94mE+hHK9qG0D8TriudqE/pkkgDk1Pjz9XWuQU3qFFurDzZ9FdqbUhbbo6IWFqxtV2XkYI56g1+6ekx1S37y/uMm8XBcONv4w0z6gSkexDbjnvurWnmgyjelnb0tMrWTqJqgrc1bWifhGPGRx6qvzK48AVomLdCjshhiHHaaAwG0NJSkD9AK6aUGek6H02/I+JRamYsnJPrwiqM5k9fmbKTX0RYfuvMiyOO/En+KmZJcdTJHha1FSgR0CuceCOKu0oPDSlLbSpbam1EcoUQSP7cV7pUe/6hi2YMs+m7LuEg7Y0GONzrp846JSO6jgDzQflzXPirZbiXBovPubWm34vqE85P4Vo+VI5J9u5IB+b0bVDidrVztDP5/u5xZ/t6wqMxbtYxro7d3EWSfIfQEBlbjrRiN8Ettr2qBBOCTtSSQM8BITSN71EwAZGk3HfPwdwac5/wDfZxQci9FOOXli9vX+c/dI6VpaW+y0tlsK7Jb2jb06ghR7mqsZzUMVQROjwZ7eDl+IpTC854/6ayR9d/0r4DUVyI50hewfZyJ/9q9put9ksqMTTimHM/L94zG2048n0vUP+KDiviZ0iCqZcnnoMIIyYjcxMb0++5+QDkDgDDZ4yfxjpHsUyUfiZWmozUllxfpr2SXHW8JJwpJUeSrJycDICeowo6Zizz5brDmoZ0eYGFFaI8aMWWSrHClhS1FZTzjkDnOMgEXMCgwcXSepY9tZs6L1b0wIboeiSBEX8QkpXuQlRCwnHQHjlJI96qI1Je4yA1ctJXFyQk7VOW91l1lZ8pKlpUB+oGK1NRdYzH4Wn3/gnC3LkrbiR3AM+m48tLaVY77Svd9KCNE1febtKLNn0pILaHi09Kmy222myB82CjfuIPGE5wcg4wa09tdnOspXPYZZUpIUA24VEZHIIIGCPrX7bIUW1wY1uhJS2yw2ENozk4HfyT5Pk15u12t9miqlXWaxEYT/ADvLCQfYeT7Cg7CQkZJwB3NR7pqqwWkhM+7RG3T+FkOBbij4ShOVE+wFZq5wn/tBwj7tbg2YAp+NnREqlvcjhlC0n00nH4lDJ4wO9afT+mbNpyMliz29iMAMFaU5Wv3Uo8n6mglm736/jZYIK7XEVwbjc2iFkf8AbY6k57r2j2NVLFp2FZVPPNF2RNkHMibJXveePuew8JGEjsKr0oFKUoFKUoFKUoFRNZw1zNPSCy96L0VSJjKyjcAtlQcSCMjIJTg896UoMHo/VH+6spbE6AiDGtmx5aWnVFx1asgbXBtU2BjJxyeBnGQd5b9JWG3yESWLa2uU2SUSJClPupznotwqUOp70pQW6UpQKUpQKUpQKUpQKUpQf//Z"/>
          <p:cNvSpPr>
            <a:spLocks noChangeAspect="1" noChangeArrowheads="1"/>
          </p:cNvSpPr>
          <p:nvPr/>
        </p:nvSpPr>
        <p:spPr bwMode="auto">
          <a:xfrm>
            <a:off x="63500" y="-381000"/>
            <a:ext cx="1038225" cy="800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676" name="AutoShape 4" descr="data:image/jpeg;base64,/9j/4AAQSkZJRgABAQAAAQABAAD/2wBDAAkGBwgHBgkIBwgKCgkLDRYPDQwMDRsUFRAWIB0iIiAdHx8kKDQsJCYxJx8fLT0tMTU3Ojo6Iys/RD84QzQ5Ojf/2wBDAQoKCg0MDRoPDxo3JR8lNzc3Nzc3Nzc3Nzc3Nzc3Nzc3Nzc3Nzc3Nzc3Nzc3Nzc3Nzc3Nzc3Nzc3Nzc3Nzc3Nzf/wAARCABjAEYDASIAAhEBAxEB/8QAHAAAAgIDAQEAAAAAAAAAAAAAAAYFBwIDBAEI/8QANxAAAQMDAwEHAQUHBQAAAAAAAQIDBAAFEQYSITETIkFRYXGBBxQVQqGxJDIzYoKR4SVSY8HR/8QAGAEBAQEBAQAAAAAAAAAAAAAAAgABAwX/xAAfEQADAQEAAgIDAAAAAAAAAAAAARECIRIxAyIyYXH/2gAMAwEAAhEDEQA/AKmooor0gBTlpn6b3m+gOPLRb2SMjtUFTh/oyMfJB9K5NJwAhg3ZxOXC/wDZ4oI4CsAqX6kZAHkc+VXdpIrZShBKQnGVFQyT+fHvzR05moLfYI8z6PRIsVTn3hOWpIJUctpHH9P/AHSDetLSbcy7IjuKkMNfxUraLbrQ81JPUeZHTxAFfUStqk+BpQvtriv3Hf2WChG51SRxg5HPpwfP/wB54+Rv2T4fNtFd17t/3VfJ1u2qKY8lTaQnlRRnu48ztI+adIn0zW7LfddmqNtSctdmR2yh/NxtTj2OfKuraRtK9oruvkJq23mbBjul5qO6Ww4SCSQBnpx1yPiitNOGiiioh9tCknRtmebIIjy3kO4/CorKuf6VJPzVoRsO21Sm1Y7gO4eA8T/aqK0/fDahIiyG1P2+VjtmknCkKHRaM8bvAjxHsCLS0HfWJCCwzKbkJbHHOFpH8yTyP0otchza6PsV9hlpTkaYp9tB2uJUsq8cZBPkQenHBpb1bJubVygy7QrtWXFBiZFwSXEE5yBnryU5OQNwPABIwtOjWI14lXC0zER4cpG1cNKCpIJUCopIICQcdMHB6HHFM4+w25kurcRveOApRGVnwA9P8nzofXGudHVeFJz7LOuv1LfUGnEtl9EgO7chQTtAwemSpOPTB8qnfqZfJummI9gtr3ZrktF+Q8P4iQTgBJ8Oh56+WKddOgyL7LeS3+zB1SkKUOMY5x87fzqk9f3wah1ZOnNKCo6VdhHI6FtGQD8ncr5pJ1wxd6L3vkk9SfGiiimIK6UQJbkFU5uOtcVLvZKcRhWF4BwQORwRzjHrXOCkEFwkIB7xSMkDxx61c+nLfYbBp9yX2jtv3hK33Jq0KfUDnYCB3U9eAOeeeaxuGNwpeuu1MT3pbMi1RX5D0d1K0qaZUsJUCCMkcAe5qz7c3oe9THJzZhuTHjucbkJJIxxnYrjy5Ap0iWq0Otp7WY0tCR3UdoAgD0SOBWPSM8hRtVxuynAGosuItw8x3khQQepAWDjHlnBqQudhEKXGuJQpM58nehv9zdjqR58+2efd+tsGA0P2VhAx+INkA+xxz8VG6mmpioyMA0FquBaE/XupW9OaVFshvf6rcG9u4HvNt9FL46dSE+pJHQ1SYAAwOgqc1wpStXXPctS8OJA3HOBsScewyag6eVBr0FFFFI0Km7RCmXK3JjvyVM2dh4uBISO86Rzt45PqcgVEwYrk+axEZOFvLCQoj90eKvgZPxVlaetzd1uLcaM3sgRBsbR5geJ9SeSfWpB04SWjdN7glTLPYR85CR1V6qPU1Z8GAiO2nJ6VoitxrbGG8pQAPE1A3nW0KKFIadClDjCea5aetuIKi6xnnT2orZ7wzVcXa6i63YtlwJiRwXZDpPdSlPKifYVxTbrdLwhbiAIkNIy5JfUEISPMk0lam1FGERVmsS1Lir5lzSCDJI/CkdQgHz5V7dUsrH9Luhfuc1VxuUucsFJkvLd2nqkE8D4GB8VzZrHNGa2nQyzRWOaKqRLaVGJ0iRgZYjLKT5FWE/oVVcOgmGrbYvtz34hu96qTRyO1+8k+JZR+pqyL9dxYtDsSEBJdKEtsoV0Lh6ZHjgAn4qv1Br2cOrdUt9sTc5TjaTyiIxy4oeZ5ASPU/GaTJGsnkZFqt8WJ/wAro7d33ye6P7Glh55x91br7inHVnctajkqPma2Q4sidLaiQmVvyHlbW2mxlSjQo1lG+4XOdc3A5cZj8lQOUh1ZKU+yeg+BXLmmiboWbAbS3MudsbuCxlEEvd9Xpnpn2yPWl5u3TnZ/2BER4yx1aKcEeZPgAP8AcePHNVhGjNGaH0Bp5baXUOhJxvbJKVexPUetYZq8jTPNFYZoqpE3oiUli+oacPcktqa+eo/Qj5px+ppCtH2rYeGpnZrHrsVj8s1VyHFtOJcbUUrQoKSoeBHINWPZ9SWy+QFwLwEJ7ZIQ+wpW3cR0Ug+fj5j18QtXMC1HSuck1a8aGPpno5VzkNIOpLiA22Fc/Z0q5CfcAZV5kAVusmnNG6Ylpvcy7ql9id8ZiTsSG1joTj98jqOnsaRtfarXqm79sjcIrOQ0FcFRPVRHh04/zRf7N9i/IeckvOPyXFPPOHctxZypR8yakH9R3l+AYD1ykKikBKm8gbwPBRAyoe5NROaM1UUM91G71rDIoBraRnmisM0VVkY0HnrRRQI8AA6Af2r2iipGhRRRUYbY8h2K4HmFbXE9DgH9a2ybjLkhLbzoUgHIAQkc/AoorsvwFXDnLiumfyooork2yZ//2Q=="/>
          <p:cNvSpPr>
            <a:spLocks noChangeAspect="1" noChangeArrowheads="1"/>
          </p:cNvSpPr>
          <p:nvPr/>
        </p:nvSpPr>
        <p:spPr bwMode="auto">
          <a:xfrm>
            <a:off x="63500" y="-411163"/>
            <a:ext cx="6000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678" name="AutoShape 6" descr="data:image/jpeg;base64,/9j/4AAQSkZJRgABAQAAAQABAAD/2wBDAAkGBwgHBgkIBwgKCgkLDRYPDQwMDRsUFRAWIB0iIiAdHx8kKDQsJCYxJx8fLT0tMTU3Ojo6Iys/RD84QzQ5Ojf/2wBDAQoKCg0MDRoPDxo3JR8lNzc3Nzc3Nzc3Nzc3Nzc3Nzc3Nzc3Nzc3Nzc3Nzc3Nzc3Nzc3Nzc3Nzc3Nzc3Nzc3Nzf/wAARCABjAEYDASIAAhEBAxEB/8QAHAAAAgIDAQEAAAAAAAAAAAAAAAYFBwIDBAEI/8QANxAAAQMDAwEHAQUHBQAAAAAAAQIDBAAFEQYSITETIkFRYXGBBxQVQqGxJDIzYoKR4SVSY8HR/8QAGAEBAQEBAQAAAAAAAAAAAAAAAgABAwX/xAAfEQADAQEAAgIDAAAAAAAAAAAAARECIRIxAyIyYXH/2gAMAwEAAhEDEQA/AKmooor0gBTlpn6b3m+gOPLRb2SMjtUFTh/oyMfJB9K5NJwAhg3ZxOXC/wDZ4oI4CsAqX6kZAHkc+VXdpIrZShBKQnGVFQyT+fHvzR05moLfYI8z6PRIsVTn3hOWpIJUctpHH9P/AHSDetLSbcy7IjuKkMNfxUraLbrQ81JPUeZHTxAFfUStqk+BpQvtriv3Hf2WChG51SRxg5HPpwfP/wB54+Rv2T4fNtFd17t/3VfJ1u2qKY8lTaQnlRRnu48ztI+adIn0zW7LfddmqNtSctdmR2yh/NxtTj2OfKuraRtK9oruvkJq23mbBjul5qO6Ww4SCSQBnpx1yPiitNOGiiioh9tCknRtmebIIjy3kO4/CorKuf6VJPzVoRsO21Sm1Y7gO4eA8T/aqK0/fDahIiyG1P2+VjtmknCkKHRaM8bvAjxHsCLS0HfWJCCwzKbkJbHHOFpH8yTyP0otchza6PsV9hlpTkaYp9tB2uJUsq8cZBPkQenHBpb1bJubVygy7QrtWXFBiZFwSXEE5yBnryU5OQNwPABIwtOjWI14lXC0zER4cpG1cNKCpIJUCopIICQcdMHB6HHFM4+w25kurcRveOApRGVnwA9P8nzofXGudHVeFJz7LOuv1LfUGnEtl9EgO7chQTtAwemSpOPTB8qnfqZfJummI9gtr3ZrktF+Q8P4iQTgBJ8Oh56+WKddOgyL7LeS3+zB1SkKUOMY5x87fzqk9f3wah1ZOnNKCo6VdhHI6FtGQD8ncr5pJ1wxd6L3vkk9SfGiiimIK6UQJbkFU5uOtcVLvZKcRhWF4BwQORwRzjHrXOCkEFwkIB7xSMkDxx61c+nLfYbBp9yX2jtv3hK33Jq0KfUDnYCB3U9eAOeeeaxuGNwpeuu1MT3pbMi1RX5D0d1K0qaZUsJUCCMkcAe5qz7c3oe9THJzZhuTHjucbkJJIxxnYrjy5Ap0iWq0Otp7WY0tCR3UdoAgD0SOBWPSM8hRtVxuynAGosuItw8x3khQQepAWDjHlnBqQudhEKXGuJQpM58nehv9zdjqR58+2efd+tsGA0P2VhAx+INkA+xxz8VG6mmpioyMA0FquBaE/XupW9OaVFshvf6rcG9u4HvNt9FL46dSE+pJHQ1SYAAwOgqc1wpStXXPctS8OJA3HOBsScewyag6eVBr0FFFFI0Km7RCmXK3JjvyVM2dh4uBISO86Rzt45PqcgVEwYrk+axEZOFvLCQoj90eKvgZPxVlaetzd1uLcaM3sgRBsbR5geJ9SeSfWpB04SWjdN7glTLPYR85CR1V6qPU1Z8GAiO2nJ6VoitxrbGG8pQAPE1A3nW0KKFIadClDjCea5aetuIKi6xnnT2orZ7wzVcXa6i63YtlwJiRwXZDpPdSlPKifYVxTbrdLwhbiAIkNIy5JfUEISPMk0lam1FGERVmsS1Lir5lzSCDJI/CkdQgHz5V7dUsrH9Luhfuc1VxuUucsFJkvLd2nqkE8D4GB8VzZrHNGa2nQyzRWOaKqRLaVGJ0iRgZYjLKT5FWE/oVVcOgmGrbYvtz34hu96qTRyO1+8k+JZR+pqyL9dxYtDsSEBJdKEtsoV0Lh6ZHjgAn4qv1Br2cOrdUt9sTc5TjaTyiIxy4oeZ5ASPU/GaTJGsnkZFqt8WJ/wAro7d33ye6P7Glh55x91br7inHVnctajkqPma2Q4sidLaiQmVvyHlbW2mxlSjQo1lG+4XOdc3A5cZj8lQOUh1ZKU+yeg+BXLmmiboWbAbS3MudsbuCxlEEvd9Xpnpn2yPWl5u3TnZ/2BER4yx1aKcEeZPgAP8AcePHNVhGjNGaH0Bp5baXUOhJxvbJKVexPUetYZq8jTPNFYZoqpE3oiUli+oacPcktqa+eo/Qj5px+ppCtH2rYeGpnZrHrsVj8s1VyHFtOJcbUUrQoKSoeBHINWPZ9SWy+QFwLwEJ7ZIQ+wpW3cR0Ug+fj5j18QtXMC1HSuck1a8aGPpno5VzkNIOpLiA22Fc/Z0q5CfcAZV5kAVusmnNG6Ylpvcy7ql9id8ZiTsSG1joTj98jqOnsaRtfarXqm79sjcIrOQ0FcFRPVRHh04/zRf7N9i/IeckvOPyXFPPOHctxZypR8yakH9R3l+AYD1ykKikBKm8gbwPBRAyoe5NROaM1UUM91G71rDIoBraRnmisM0VVkY0HnrRRQI8AA6Af2r2iipGhRRRUYbY8h2K4HmFbXE9DgH9a2ybjLkhLbzoUgHIAQkc/AoorsvwFXDnLiumfyooork2yZ//2Q=="/>
          <p:cNvSpPr>
            <a:spLocks noChangeAspect="1" noChangeArrowheads="1"/>
          </p:cNvSpPr>
          <p:nvPr/>
        </p:nvSpPr>
        <p:spPr bwMode="auto">
          <a:xfrm>
            <a:off x="63500" y="-411163"/>
            <a:ext cx="6000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New SO2 and NO2 NAAQS Create a Nonattainment Hazard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1.  </a:t>
            </a:r>
            <a:r>
              <a:rPr lang="en-US" b="1" dirty="0" smtClean="0">
                <a:solidFill>
                  <a:schemeClr val="bg1"/>
                </a:solidFill>
              </a:rPr>
              <a:t>Attainment (region is attaining a NAQQS SO2, PM2,5 NOX)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  - PSD-NSR permitting rules apply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  - BACT (best available technology with a consideration of cost)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  - Compliance with NAQQS, Increments  and AQ values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bg1"/>
                </a:solidFill>
              </a:rPr>
              <a:t> 2.  Nonattainment --NA (region is not attaining a NAAQS)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  - NA-NSR permitting rules apply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</a:t>
            </a:r>
            <a:r>
              <a:rPr lang="en-US" b="1" dirty="0" smtClean="0">
                <a:solidFill>
                  <a:srgbClr val="FFC000"/>
                </a:solidFill>
              </a:rPr>
              <a:t>- LAER (lowest achievable emission rate technology with    no consideration of cost)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     - Purchase of emission offsets at ratios greater than unity 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      - Demonstrate progress toward attaining the NAQQS3. 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bg1"/>
                </a:solidFill>
              </a:rPr>
              <a:t>3.   NA Pollutants of concern---S02, NO2 (on&amp;off balance sheet)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bg1"/>
                </a:solidFill>
              </a:rPr>
              <a:t>4.   </a:t>
            </a:r>
            <a:r>
              <a:rPr lang="en-US" b="1" dirty="0" smtClean="0">
                <a:solidFill>
                  <a:srgbClr val="FFC000"/>
                </a:solidFill>
              </a:rPr>
              <a:t>AQ modeling can create hidden (off balance sheet) NA liabilities.     </a:t>
            </a:r>
          </a:p>
        </p:txBody>
      </p:sp>
      <p:pic>
        <p:nvPicPr>
          <p:cNvPr id="26626" name="Picture 2" descr="Athletic Specialties Officials Penalty Flag -  SportsAuthority.com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5638800"/>
            <a:ext cx="12954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Rules for GHG (CO2) Emissions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Tailoring Rule and NSPS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600" b="1" dirty="0" smtClean="0">
                <a:solidFill>
                  <a:schemeClr val="bg1"/>
                </a:solidFill>
              </a:rPr>
              <a:t>Final Tailoring  Rule: Compliance for all Units July 2011</a:t>
            </a:r>
          </a:p>
          <a:p>
            <a:r>
              <a:rPr lang="en-US" sz="8000" b="1" dirty="0" smtClean="0">
                <a:solidFill>
                  <a:schemeClr val="bg1"/>
                </a:solidFill>
              </a:rPr>
              <a:t>Major Source 100,000 TPY  (new and existing)</a:t>
            </a:r>
          </a:p>
          <a:p>
            <a:r>
              <a:rPr lang="en-US" sz="8000" b="1" dirty="0" smtClean="0">
                <a:solidFill>
                  <a:schemeClr val="bg1"/>
                </a:solidFill>
              </a:rPr>
              <a:t>Modification is Major if 75,000 TPY or greater</a:t>
            </a:r>
          </a:p>
          <a:p>
            <a:pPr>
              <a:buNone/>
            </a:pPr>
            <a:r>
              <a:rPr lang="en-US" sz="8000" b="1" dirty="0" smtClean="0">
                <a:solidFill>
                  <a:schemeClr val="bg1"/>
                </a:solidFill>
              </a:rPr>
              <a:t>      10 mw of coal</a:t>
            </a:r>
          </a:p>
          <a:p>
            <a:pPr>
              <a:buNone/>
            </a:pPr>
            <a:r>
              <a:rPr lang="en-US" sz="8000" b="1" dirty="0" smtClean="0">
                <a:solidFill>
                  <a:schemeClr val="bg1"/>
                </a:solidFill>
              </a:rPr>
              <a:t>      20 mw of NG</a:t>
            </a:r>
          </a:p>
          <a:p>
            <a:r>
              <a:rPr lang="en-US" sz="8000" b="1" dirty="0" smtClean="0">
                <a:solidFill>
                  <a:schemeClr val="bg1"/>
                </a:solidFill>
              </a:rPr>
              <a:t>New Major or  Major Modification </a:t>
            </a:r>
            <a:endParaRPr lang="en-US" sz="80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8000" b="1" dirty="0" smtClean="0">
                <a:solidFill>
                  <a:srgbClr val="FFC000"/>
                </a:solidFill>
              </a:rPr>
              <a:t>     PSD Permit –Best Available Control Technology (BACT)    improved </a:t>
            </a:r>
            <a:r>
              <a:rPr lang="en-US" sz="8000" b="1" dirty="0">
                <a:solidFill>
                  <a:srgbClr val="FFC000"/>
                </a:solidFill>
              </a:rPr>
              <a:t>e</a:t>
            </a:r>
            <a:r>
              <a:rPr lang="en-US" sz="8000" b="1" dirty="0" smtClean="0">
                <a:solidFill>
                  <a:srgbClr val="FFC000"/>
                </a:solidFill>
              </a:rPr>
              <a:t>fficiency, fuel switch, sequester  CO2</a:t>
            </a:r>
          </a:p>
          <a:p>
            <a:pPr>
              <a:buNone/>
            </a:pPr>
            <a:r>
              <a:rPr lang="en-US" sz="8000" b="1" dirty="0" smtClean="0">
                <a:solidFill>
                  <a:schemeClr val="bg1"/>
                </a:solidFill>
              </a:rPr>
              <a:t>NSPS:  Final Rule Expected May 2012</a:t>
            </a:r>
          </a:p>
          <a:p>
            <a:pPr marL="457200" indent="-457200"/>
            <a:r>
              <a:rPr lang="en-US" sz="8000" b="1" dirty="0" smtClean="0">
                <a:solidFill>
                  <a:schemeClr val="bg1"/>
                </a:solidFill>
              </a:rPr>
              <a:t>Best system of emission reduction</a:t>
            </a:r>
          </a:p>
          <a:p>
            <a:pPr marL="457200" indent="-457200"/>
            <a:r>
              <a:rPr lang="en-US" sz="8000" b="1" dirty="0" smtClean="0">
                <a:solidFill>
                  <a:schemeClr val="bg1"/>
                </a:solidFill>
              </a:rPr>
              <a:t>Establishes  starting point for BACT</a:t>
            </a:r>
          </a:p>
          <a:p>
            <a:pPr marL="457200" indent="-457200"/>
            <a:r>
              <a:rPr lang="en-US" sz="8000" b="1" dirty="0" smtClean="0">
                <a:solidFill>
                  <a:schemeClr val="bg1"/>
                </a:solidFill>
              </a:rPr>
              <a:t>Allows EPA to establish performance guidelines for existing sources for states to address in SIP process.</a:t>
            </a:r>
          </a:p>
          <a:p>
            <a:pPr marL="457200" indent="-457200"/>
            <a:endParaRPr lang="en-US" sz="7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7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7400" b="1" dirty="0" smtClean="0"/>
              <a:t>            </a:t>
            </a:r>
          </a:p>
          <a:p>
            <a:pPr>
              <a:buNone/>
            </a:pPr>
            <a:endParaRPr lang="en-US" sz="2800" b="1" dirty="0" smtClean="0">
              <a:latin typeface="Algerian" pitchFamily="82" charset="0"/>
            </a:endParaRPr>
          </a:p>
          <a:p>
            <a:pPr>
              <a:buNone/>
            </a:pPr>
            <a:endParaRPr lang="en-US" sz="2800" b="1" dirty="0" smtClean="0">
              <a:latin typeface="Algerian" pitchFamily="82" charset="0"/>
            </a:endParaRP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chemeClr val="bg1"/>
                </a:solidFill>
              </a:rPr>
              <a:t>Mercury (Hg) Air Toxics Standard (MATS)</a:t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Formerly Utility MACT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   </a:t>
            </a:r>
            <a:r>
              <a:rPr lang="en-US" sz="3100" b="1" dirty="0" smtClean="0">
                <a:solidFill>
                  <a:schemeClr val="bg1"/>
                </a:solidFill>
              </a:rPr>
              <a:t>Final Rule 12/2011 (hazardous pollutants or air toxics)</a:t>
            </a:r>
          </a:p>
          <a:p>
            <a:pPr>
              <a:buNone/>
            </a:pPr>
            <a:endParaRPr lang="en-US" sz="3100" b="1" dirty="0" smtClean="0">
              <a:solidFill>
                <a:schemeClr val="bg1"/>
              </a:solidFill>
            </a:endParaRPr>
          </a:p>
          <a:p>
            <a:r>
              <a:rPr lang="en-US" sz="3100" b="1" dirty="0" smtClean="0">
                <a:solidFill>
                  <a:schemeClr val="bg1"/>
                </a:solidFill>
              </a:rPr>
              <a:t>Coal and oil-fired power plants are covered by this rule </a:t>
            </a:r>
          </a:p>
          <a:p>
            <a:r>
              <a:rPr lang="en-US" sz="3100" b="1" dirty="0" smtClean="0">
                <a:solidFill>
                  <a:schemeClr val="bg1"/>
                </a:solidFill>
              </a:rPr>
              <a:t>All hazardous air pollutants must have standards</a:t>
            </a:r>
          </a:p>
          <a:p>
            <a:r>
              <a:rPr lang="en-US" sz="3100" b="1" dirty="0" smtClean="0">
                <a:solidFill>
                  <a:schemeClr val="bg1"/>
                </a:solidFill>
              </a:rPr>
              <a:t>Standard at least as stringent as the emission reductions achieved by the average of the top 12% best controlled sources in a source category</a:t>
            </a:r>
          </a:p>
          <a:p>
            <a:r>
              <a:rPr lang="en-US" sz="3100" b="1" dirty="0" smtClean="0">
                <a:solidFill>
                  <a:schemeClr val="bg1"/>
                </a:solidFill>
              </a:rPr>
              <a:t>New Plants must match the best performing source in category</a:t>
            </a:r>
          </a:p>
          <a:p>
            <a:r>
              <a:rPr lang="en-US" sz="3100" b="1" dirty="0" smtClean="0">
                <a:solidFill>
                  <a:schemeClr val="bg1"/>
                </a:solidFill>
              </a:rPr>
              <a:t>Compliance is 3 years with a 4</a:t>
            </a:r>
            <a:r>
              <a:rPr lang="en-US" sz="31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3100" b="1" dirty="0" smtClean="0">
                <a:solidFill>
                  <a:schemeClr val="bg1"/>
                </a:solidFill>
              </a:rPr>
              <a:t> from state agency discretion  is possible. A 5</a:t>
            </a:r>
            <a:r>
              <a:rPr lang="en-US" sz="31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3100" b="1" dirty="0" smtClean="0">
                <a:solidFill>
                  <a:schemeClr val="bg1"/>
                </a:solidFill>
              </a:rPr>
              <a:t> from EPA through AO if reliability is in jeopardy (should be very difficult)</a:t>
            </a:r>
          </a:p>
          <a:p>
            <a:r>
              <a:rPr lang="en-US" sz="3100" b="1" dirty="0" smtClean="0">
                <a:solidFill>
                  <a:schemeClr val="bg1"/>
                </a:solidFill>
              </a:rPr>
              <a:t>Revises NSPS  for new coal and oil-fired power plants</a:t>
            </a:r>
            <a:endParaRPr lang="en-US" sz="3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MACT Standards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for coal and oil-fired EGUs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1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b="1" dirty="0" smtClean="0">
                <a:solidFill>
                  <a:schemeClr val="bg1"/>
                </a:solidFill>
              </a:rPr>
              <a:t>Mercury (Hg)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    Hg limit (coal), part of metal air toxics limit (oil)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2. Acid Gases limits (HCL, HCL and HF)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3. Metal air toxics limit (filterable particulate)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4. Toxics Organics through work practice standards  rather than numerical limits  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4.  Remedies to meet limits (cleaner coal, FF, ESP, activated carbon, lime duct injection, repowering to NGas CCGT).  For oil, use ultra low distillate, switch to NGas , add on controls?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5.  Major Concern --New  MACT and Tailoring Rule limits will discourage new coal plants.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1192</Words>
  <Application>Microsoft Office PowerPoint</Application>
  <PresentationFormat>On-screen Show (4:3)</PresentationFormat>
  <Paragraphs>197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Reshaping Power Generation New EPA Rules and NAAQS</vt:lpstr>
      <vt:lpstr>The Leading Contenders Carbon free Wind and Clean Natural Gas </vt:lpstr>
      <vt:lpstr>PowerPoint Presentation</vt:lpstr>
      <vt:lpstr>PowerPoint Presentation</vt:lpstr>
      <vt:lpstr>New National Ambient Air Quality Standards     and EPA  Rules Impacting  EGUs</vt:lpstr>
      <vt:lpstr>New SO2 and NO2 NAAQS Create a Nonattainment Hazard</vt:lpstr>
      <vt:lpstr>Rules for GHG (CO2) Emissions Tailoring Rule and NSPS</vt:lpstr>
      <vt:lpstr>Mercury (Hg) Air Toxics Standard (MATS) Formerly Utility MACT </vt:lpstr>
      <vt:lpstr>MACT Standards for coal and oil-fired EGUs</vt:lpstr>
      <vt:lpstr>Cross State Air Pollution Rule  CSAPR </vt:lpstr>
      <vt:lpstr>Cross State Air Pollution Rule (CSAPR)  Version 1 (V1)  July 2011.  Rule stayed on 12/30/2011</vt:lpstr>
      <vt:lpstr>316(b) Rule Under Clean Water Act  Cooling Water Intake Structures (CWIS) </vt:lpstr>
      <vt:lpstr>316(b) continued</vt:lpstr>
      <vt:lpstr>Cooling Tower Options</vt:lpstr>
      <vt:lpstr>Stricter Effluent Standards for PP (CWA) Coal Combustion Residuals (CCR) Rule (RCRA)</vt:lpstr>
      <vt:lpstr> Projected Retirements </vt:lpstr>
      <vt:lpstr>Brayton Point Power Plant 1530MW (1095 Coal, 437 NG/O)</vt:lpstr>
      <vt:lpstr>Homer City Generating Station (PA) 1900 MW Coal</vt:lpstr>
      <vt:lpstr>New England Retirements 32,000MW Fleet (30% coal and oil)</vt:lpstr>
    </vt:vector>
  </TitlesOfParts>
  <Company>Normandeau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rn</dc:creator>
  <cp:lastModifiedBy> </cp:lastModifiedBy>
  <cp:revision>117</cp:revision>
  <dcterms:created xsi:type="dcterms:W3CDTF">2008-12-08T20:07:39Z</dcterms:created>
  <dcterms:modified xsi:type="dcterms:W3CDTF">2012-03-13T18:49:20Z</dcterms:modified>
</cp:coreProperties>
</file>