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67" r:id="rId7"/>
    <p:sldId id="266" r:id="rId8"/>
    <p:sldId id="264" r:id="rId9"/>
    <p:sldId id="258" r:id="rId10"/>
    <p:sldId id="263" r:id="rId11"/>
    <p:sldId id="260" r:id="rId12"/>
    <p:sldId id="259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121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'Cash Flow'!$C$104:$C$113</c:f>
              <c:strCache>
                <c:ptCount val="10"/>
                <c:pt idx="0">
                  <c:v>Mains</c:v>
                </c:pt>
                <c:pt idx="1">
                  <c:v>Services</c:v>
                </c:pt>
                <c:pt idx="2">
                  <c:v>Meters</c:v>
                </c:pt>
                <c:pt idx="3">
                  <c:v>Property Tax</c:v>
                </c:pt>
                <c:pt idx="4">
                  <c:v>O&amp;M</c:v>
                </c:pt>
                <c:pt idx="5">
                  <c:v>Income Tax</c:v>
                </c:pt>
                <c:pt idx="6">
                  <c:v>CIAC</c:v>
                </c:pt>
                <c:pt idx="7">
                  <c:v>Base Rates
(Yr. 16-25)</c:v>
                </c:pt>
                <c:pt idx="8">
                  <c:v>Surcharge</c:v>
                </c:pt>
                <c:pt idx="9">
                  <c:v>Base Rates
(Yr. 1-15)</c:v>
                </c:pt>
              </c:strCache>
            </c:strRef>
          </c:cat>
          <c:val>
            <c:numRef>
              <c:f>'Cash Flow'!$F$104:$F$113</c:f>
              <c:numCache>
                <c:formatCode>_(* #,##0.0_);_(* \(#,##0.0\);_(* "-"??_);_(@_)</c:formatCode>
                <c:ptCount val="10"/>
                <c:pt idx="0">
                  <c:v>0</c:v>
                </c:pt>
                <c:pt idx="1">
                  <c:v>2.7140219999999999</c:v>
                </c:pt>
                <c:pt idx="2">
                  <c:v>3.2560412221696833</c:v>
                </c:pt>
                <c:pt idx="3">
                  <c:v>3.4410777725866333</c:v>
                </c:pt>
                <c:pt idx="4">
                  <c:v>3.7733548586711936</c:v>
                </c:pt>
                <c:pt idx="5">
                  <c:v>4.0163801585147665</c:v>
                </c:pt>
                <c:pt idx="6">
                  <c:v>3.1468552127996783</c:v>
                </c:pt>
                <c:pt idx="7">
                  <c:v>2.5827904112930571</c:v>
                </c:pt>
                <c:pt idx="8">
                  <c:v>2.0912311070439764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0-4248-B642-FC52C5F5FD93}"/>
            </c:ext>
          </c:extLst>
        </c:ser>
        <c:ser>
          <c:idx val="1"/>
          <c:order val="1"/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2-FA20-4248-B642-FC52C5F5FD9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4-FA20-4248-B642-FC52C5F5FD9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6-FA20-4248-B642-FC52C5F5FD9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8-FA20-4248-B642-FC52C5F5FD93}"/>
              </c:ext>
            </c:extLst>
          </c:dPt>
          <c:cat>
            <c:strRef>
              <c:f>'Cash Flow'!$C$104:$C$113</c:f>
              <c:strCache>
                <c:ptCount val="10"/>
                <c:pt idx="0">
                  <c:v>Mains</c:v>
                </c:pt>
                <c:pt idx="1">
                  <c:v>Services</c:v>
                </c:pt>
                <c:pt idx="2">
                  <c:v>Meters</c:v>
                </c:pt>
                <c:pt idx="3">
                  <c:v>Property Tax</c:v>
                </c:pt>
                <c:pt idx="4">
                  <c:v>O&amp;M</c:v>
                </c:pt>
                <c:pt idx="5">
                  <c:v>Income Tax</c:v>
                </c:pt>
                <c:pt idx="6">
                  <c:v>CIAC</c:v>
                </c:pt>
                <c:pt idx="7">
                  <c:v>Base Rates
(Yr. 16-25)</c:v>
                </c:pt>
                <c:pt idx="8">
                  <c:v>Surcharge</c:v>
                </c:pt>
                <c:pt idx="9">
                  <c:v>Base Rates
(Yr. 1-15)</c:v>
                </c:pt>
              </c:strCache>
            </c:strRef>
          </c:cat>
          <c:val>
            <c:numRef>
              <c:f>'Cash Flow'!$G$104:$G$113</c:f>
              <c:numCache>
                <c:formatCode>_(* #,##0.0_);_(* \(#,##0.0\);_(* "-"??_);_(@_)</c:formatCode>
                <c:ptCount val="10"/>
                <c:pt idx="0">
                  <c:v>2.7140219999999999</c:v>
                </c:pt>
                <c:pt idx="1">
                  <c:v>0.54201922216968312</c:v>
                </c:pt>
                <c:pt idx="2">
                  <c:v>0.18503655041695016</c:v>
                </c:pt>
                <c:pt idx="3">
                  <c:v>0.33227708608456036</c:v>
                </c:pt>
                <c:pt idx="4">
                  <c:v>0.24302529984357332</c:v>
                </c:pt>
                <c:pt idx="5">
                  <c:v>0.60959081536194104</c:v>
                </c:pt>
                <c:pt idx="6">
                  <c:v>1.479115761077032</c:v>
                </c:pt>
                <c:pt idx="7">
                  <c:v>0.56406480150662131</c:v>
                </c:pt>
                <c:pt idx="8">
                  <c:v>0.49155930424908056</c:v>
                </c:pt>
                <c:pt idx="9">
                  <c:v>2.0912311070439764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20-4248-B642-FC52C5F5F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15008"/>
        <c:axId val="112321280"/>
      </c:barChart>
      <c:catAx>
        <c:axId val="1123150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2321280"/>
        <c:crosses val="autoZero"/>
        <c:auto val="1"/>
        <c:lblAlgn val="ctr"/>
        <c:lblOffset val="100"/>
        <c:noMultiLvlLbl val="0"/>
      </c:catAx>
      <c:valAx>
        <c:axId val="112321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Present Value ($ millions)</a:t>
                </a:r>
              </a:p>
            </c:rich>
          </c:tx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crossAx val="112315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5" y="138113"/>
            <a:ext cx="2435225" cy="1524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0"/>
            <a:ext cx="6400800" cy="14001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0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96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0" y="277813"/>
            <a:ext cx="2012950" cy="581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3"/>
            <a:ext cx="5888037" cy="581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32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91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043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884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496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369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67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28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03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86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032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91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639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5" y="138113"/>
            <a:ext cx="2435225" cy="1524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0"/>
            <a:ext cx="6400800" cy="14001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B064-9C5F-4349-86A2-2218ED97E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0" descr="slide title eversource green circle 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1"/>
          <p:cNvSpPr>
            <a:spLocks noChangeShapeType="1"/>
          </p:cNvSpPr>
          <p:nvPr userDrawn="1"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" name="Picture 32" descr="slide_Eversource_energ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3"/>
          <p:cNvSpPr>
            <a:spLocks noChangeArrowheads="1"/>
          </p:cNvSpPr>
          <p:nvPr userDrawn="1"/>
        </p:nvSpPr>
        <p:spPr bwMode="auto">
          <a:xfrm>
            <a:off x="6708775" y="138113"/>
            <a:ext cx="2435225" cy="1524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34"/>
          <p:cNvSpPr>
            <a:spLocks noChangeShapeType="1"/>
          </p:cNvSpPr>
          <p:nvPr userDrawn="1"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02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58AC-502D-423E-95ED-D52A23FD36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BCA2-9E81-4373-81F1-7C820652D5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065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3A1F-52DB-4778-802D-48E038CC9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192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E8BD-D133-472C-A613-9A7D0779BD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40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7B3B-364C-4D85-9E68-8DB13FFFB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580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FF48-63E5-4A9D-8886-F505A6772C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28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065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47CA-225B-4B38-B5DD-D9872568B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522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56FF-1D58-4C7D-BD1E-1D34054433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3582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022E-FD78-4FC6-B7D2-A775715C7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964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0" y="277813"/>
            <a:ext cx="2012950" cy="581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3"/>
            <a:ext cx="5888037" cy="581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384A-6F67-49DF-BFF3-F59C57A091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321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915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043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884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49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369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67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192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281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038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032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911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639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6515100"/>
            <a:ext cx="182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9" name="Picture 15" descr="slide_Eversource_energy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470025"/>
          </a:xfrm>
          <a:extLst>
            <a:ext uri="{FAA26D3D-D897-4be2-8F04-BA451C77F1D7}"/>
          </a:extLst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/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400" smtClean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5151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A3C96-EC32-4E95-950B-7CD3102A4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790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80F-5148-41D8-BA64-EC07C080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171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14CA-4B9D-41B8-845D-4830803CB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9251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8BEC-CB59-47C7-A417-06A0E6197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554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92A6-3E8B-4EEF-8B9B-17E63B4BE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17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404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4A82-FB77-4FEE-A0B6-91D3B81B3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751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497B5-5254-4B2D-BCF1-260069113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630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E306-7A04-4DF2-9207-E709A7F3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747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AC2E-9906-4AF2-9327-22F36CC15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7496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CEEF-EFCA-493A-B56B-07989F1AD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4524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A828-2A96-4F61-82DD-E79FA85E4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73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58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28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52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358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revised slide top eversource circle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slide_Eversource_energy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34975"/>
            <a:ext cx="1608137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6200775" y="138113"/>
            <a:ext cx="2943225" cy="1397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141288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fld id="{9E0586B3-EB63-413B-BEFC-8770388B03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5354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fld id="{636DA876-14CC-4F2B-A39E-2677E528B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revised slide top eversource circle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slide_Eversource_energy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34975"/>
            <a:ext cx="1608137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6200775" y="138113"/>
            <a:ext cx="2943225" cy="1397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141288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AA0F19E-8F51-4938-BF2E-D716410EE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34" descr="revised slide top eversource circle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5" descr="slide_Eversource_energy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34975"/>
            <a:ext cx="1608137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6200775" y="138113"/>
            <a:ext cx="2943225" cy="1397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328613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CC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57200" y="6515100"/>
            <a:ext cx="182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17" descr="slide_Eversource_energy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1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AA0F19E-8F51-4938-BF2E-D716410EE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baseline="0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171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Natural Gas Infrastructure Projects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CPES Dinner - June 14,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Luca</a:t>
            </a:r>
          </a:p>
          <a:p>
            <a:r>
              <a:rPr lang="en-US" dirty="0"/>
              <a:t>Manager – Project Management</a:t>
            </a:r>
          </a:p>
          <a:p>
            <a:r>
              <a:rPr lang="en-US" dirty="0"/>
              <a:t>Natural Gas Expansion</a:t>
            </a:r>
          </a:p>
        </p:txBody>
      </p:sp>
    </p:spTree>
    <p:extLst>
      <p:ext uri="{BB962C8B-B14F-4D97-AF65-F5344CB8AC3E}">
        <p14:creationId xmlns:p14="http://schemas.microsoft.com/office/powerpoint/2010/main" val="35067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&amp; Answers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98900" cy="277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1293" y="49530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39614784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Executive Summary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5257800" y="1747833"/>
            <a:ext cx="0" cy="2830513"/>
          </a:xfrm>
          <a:prstGeom prst="line">
            <a:avLst/>
          </a:prstGeom>
          <a:noFill/>
          <a:ln w="19050">
            <a:solidFill>
              <a:srgbClr val="A1A1A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7162800" y="1747833"/>
            <a:ext cx="0" cy="3200400"/>
          </a:xfrm>
          <a:prstGeom prst="line">
            <a:avLst/>
          </a:prstGeom>
          <a:noFill/>
          <a:ln w="19050">
            <a:solidFill>
              <a:srgbClr val="A1A1A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106484"/>
            <a:ext cx="9144012" cy="4913316"/>
            <a:chOff x="0" y="712"/>
            <a:chExt cx="5760" cy="30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92" y="1353"/>
              <a:ext cx="231" cy="283"/>
            </a:xfrm>
            <a:custGeom>
              <a:avLst/>
              <a:gdLst>
                <a:gd name="T0" fmla="*/ 2058376442 w 241"/>
                <a:gd name="T1" fmla="*/ 2060128380 h 295"/>
                <a:gd name="T2" fmla="*/ 2058376442 w 241"/>
                <a:gd name="T3" fmla="*/ 2060128380 h 295"/>
                <a:gd name="T4" fmla="*/ 2058376442 w 241"/>
                <a:gd name="T5" fmla="*/ 2060128380 h 295"/>
                <a:gd name="T6" fmla="*/ 2058376442 w 241"/>
                <a:gd name="T7" fmla="*/ 2060128380 h 295"/>
                <a:gd name="T8" fmla="*/ 2058376442 w 241"/>
                <a:gd name="T9" fmla="*/ 2060128380 h 295"/>
                <a:gd name="T10" fmla="*/ 2058376442 w 241"/>
                <a:gd name="T11" fmla="*/ 2060128380 h 295"/>
                <a:gd name="T12" fmla="*/ 2058376442 w 241"/>
                <a:gd name="T13" fmla="*/ 2060128380 h 295"/>
                <a:gd name="T14" fmla="*/ 2058376442 w 241"/>
                <a:gd name="T15" fmla="*/ 2060128380 h 295"/>
                <a:gd name="T16" fmla="*/ 2058376442 w 241"/>
                <a:gd name="T17" fmla="*/ 0 h 295"/>
                <a:gd name="T18" fmla="*/ 2058376442 w 241"/>
                <a:gd name="T19" fmla="*/ 2060128380 h 295"/>
                <a:gd name="T20" fmla="*/ 2058376442 w 241"/>
                <a:gd name="T21" fmla="*/ 2060128380 h 295"/>
                <a:gd name="T22" fmla="*/ 2058376442 w 241"/>
                <a:gd name="T23" fmla="*/ 2060128380 h 295"/>
                <a:gd name="T24" fmla="*/ 2058376442 w 241"/>
                <a:gd name="T25" fmla="*/ 2060128380 h 295"/>
                <a:gd name="T26" fmla="*/ 2058376442 w 241"/>
                <a:gd name="T27" fmla="*/ 2060128380 h 295"/>
                <a:gd name="T28" fmla="*/ 2058376442 w 241"/>
                <a:gd name="T29" fmla="*/ 2060128380 h 295"/>
                <a:gd name="T30" fmla="*/ 2058376442 w 241"/>
                <a:gd name="T31" fmla="*/ 2060128380 h 295"/>
                <a:gd name="T32" fmla="*/ 2058376442 w 241"/>
                <a:gd name="T33" fmla="*/ 2060128380 h 295"/>
                <a:gd name="T34" fmla="*/ 2058376442 w 241"/>
                <a:gd name="T35" fmla="*/ 2060128380 h 295"/>
                <a:gd name="T36" fmla="*/ 2058376442 w 241"/>
                <a:gd name="T37" fmla="*/ 2060128380 h 295"/>
                <a:gd name="T38" fmla="*/ 0 w 241"/>
                <a:gd name="T39" fmla="*/ 2060128380 h 295"/>
                <a:gd name="T40" fmla="*/ 2058376442 w 241"/>
                <a:gd name="T41" fmla="*/ 2060128380 h 295"/>
                <a:gd name="T42" fmla="*/ 2058376442 w 241"/>
                <a:gd name="T43" fmla="*/ 2060128380 h 295"/>
                <a:gd name="T44" fmla="*/ 2058376442 w 241"/>
                <a:gd name="T45" fmla="*/ 2060128380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lnTo>
                    <a:pt x="40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99" y="1718"/>
              <a:ext cx="113" cy="180"/>
            </a:xfrm>
            <a:custGeom>
              <a:avLst/>
              <a:gdLst>
                <a:gd name="T0" fmla="*/ 2056488577 w 118"/>
                <a:gd name="T1" fmla="*/ 0 h 186"/>
                <a:gd name="T2" fmla="*/ 2056488577 w 118"/>
                <a:gd name="T3" fmla="*/ 2078209981 h 186"/>
                <a:gd name="T4" fmla="*/ 2056488577 w 118"/>
                <a:gd name="T5" fmla="*/ 2078209981 h 186"/>
                <a:gd name="T6" fmla="*/ 2056488577 w 118"/>
                <a:gd name="T7" fmla="*/ 2078209981 h 186"/>
                <a:gd name="T8" fmla="*/ 2056488577 w 118"/>
                <a:gd name="T9" fmla="*/ 2078209981 h 186"/>
                <a:gd name="T10" fmla="*/ 2056488577 w 118"/>
                <a:gd name="T11" fmla="*/ 2078209981 h 186"/>
                <a:gd name="T12" fmla="*/ 2056488577 w 118"/>
                <a:gd name="T13" fmla="*/ 2078209981 h 186"/>
                <a:gd name="T14" fmla="*/ 2056488577 w 118"/>
                <a:gd name="T15" fmla="*/ 2078209981 h 186"/>
                <a:gd name="T16" fmla="*/ 0 w 118"/>
                <a:gd name="T17" fmla="*/ 2078209981 h 186"/>
                <a:gd name="T18" fmla="*/ 2056488577 w 118"/>
                <a:gd name="T19" fmla="*/ 2078209981 h 186"/>
                <a:gd name="T20" fmla="*/ 2056488577 w 118"/>
                <a:gd name="T21" fmla="*/ 2078209981 h 186"/>
                <a:gd name="T22" fmla="*/ 205648857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755" y="2575"/>
              <a:ext cx="124" cy="51"/>
            </a:xfrm>
            <a:custGeom>
              <a:avLst/>
              <a:gdLst>
                <a:gd name="T0" fmla="*/ 0 w 128"/>
                <a:gd name="T1" fmla="*/ 0 h 54"/>
                <a:gd name="T2" fmla="*/ 2080374783 w 128"/>
                <a:gd name="T3" fmla="*/ 2028179000 h 54"/>
                <a:gd name="T4" fmla="*/ 2080374783 w 128"/>
                <a:gd name="T5" fmla="*/ 2028179000 h 54"/>
                <a:gd name="T6" fmla="*/ 2080374783 w 128"/>
                <a:gd name="T7" fmla="*/ 2028179000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0" y="712"/>
              <a:ext cx="5760" cy="3095"/>
            </a:xfrm>
            <a:custGeom>
              <a:avLst/>
              <a:gdLst/>
              <a:ahLst/>
              <a:cxnLst>
                <a:cxn ang="0">
                  <a:pos x="4816" y="4199"/>
                </a:cxn>
                <a:cxn ang="0">
                  <a:pos x="5004" y="3405"/>
                </a:cxn>
                <a:cxn ang="0">
                  <a:pos x="5170" y="3012"/>
                </a:cxn>
                <a:cxn ang="0">
                  <a:pos x="5214" y="2399"/>
                </a:cxn>
                <a:cxn ang="0">
                  <a:pos x="5158" y="1820"/>
                </a:cxn>
                <a:cxn ang="0">
                  <a:pos x="4695" y="1279"/>
                </a:cxn>
                <a:cxn ang="0">
                  <a:pos x="4451" y="1096"/>
                </a:cxn>
                <a:cxn ang="0">
                  <a:pos x="4425" y="1074"/>
                </a:cxn>
                <a:cxn ang="0">
                  <a:pos x="4499" y="688"/>
                </a:cxn>
                <a:cxn ang="0">
                  <a:pos x="4379" y="145"/>
                </a:cxn>
                <a:cxn ang="0">
                  <a:pos x="3969" y="25"/>
                </a:cxn>
                <a:cxn ang="0">
                  <a:pos x="3580" y="478"/>
                </a:cxn>
                <a:cxn ang="0">
                  <a:pos x="3570" y="700"/>
                </a:cxn>
                <a:cxn ang="0">
                  <a:pos x="3580" y="886"/>
                </a:cxn>
                <a:cxn ang="0">
                  <a:pos x="3698" y="1122"/>
                </a:cxn>
                <a:cxn ang="0">
                  <a:pos x="3860" y="1424"/>
                </a:cxn>
                <a:cxn ang="0">
                  <a:pos x="3466" y="1984"/>
                </a:cxn>
                <a:cxn ang="0">
                  <a:pos x="3384" y="2240"/>
                </a:cxn>
                <a:cxn ang="0">
                  <a:pos x="3182" y="2527"/>
                </a:cxn>
                <a:cxn ang="0">
                  <a:pos x="2822" y="2795"/>
                </a:cxn>
                <a:cxn ang="0">
                  <a:pos x="2484" y="2840"/>
                </a:cxn>
                <a:cxn ang="0">
                  <a:pos x="2349" y="2882"/>
                </a:cxn>
                <a:cxn ang="0">
                  <a:pos x="2124" y="2935"/>
                </a:cxn>
                <a:cxn ang="0">
                  <a:pos x="1914" y="2944"/>
                </a:cxn>
                <a:cxn ang="0">
                  <a:pos x="1654" y="2978"/>
                </a:cxn>
                <a:cxn ang="0">
                  <a:pos x="1641" y="2592"/>
                </a:cxn>
                <a:cxn ang="0">
                  <a:pos x="1451" y="2112"/>
                </a:cxn>
                <a:cxn ang="0">
                  <a:pos x="1217" y="1926"/>
                </a:cxn>
                <a:cxn ang="0">
                  <a:pos x="1084" y="1750"/>
                </a:cxn>
                <a:cxn ang="0">
                  <a:pos x="1255" y="1649"/>
                </a:cxn>
                <a:cxn ang="0">
                  <a:pos x="1330" y="1518"/>
                </a:cxn>
                <a:cxn ang="0">
                  <a:pos x="1328" y="1381"/>
                </a:cxn>
                <a:cxn ang="0">
                  <a:pos x="1275" y="1137"/>
                </a:cxn>
                <a:cxn ang="0">
                  <a:pos x="1199" y="855"/>
                </a:cxn>
                <a:cxn ang="0">
                  <a:pos x="920" y="715"/>
                </a:cxn>
                <a:cxn ang="0">
                  <a:pos x="575" y="725"/>
                </a:cxn>
                <a:cxn ang="0">
                  <a:pos x="476" y="1506"/>
                </a:cxn>
                <a:cxn ang="0">
                  <a:pos x="639" y="1675"/>
                </a:cxn>
                <a:cxn ang="0">
                  <a:pos x="611" y="1849"/>
                </a:cxn>
                <a:cxn ang="0">
                  <a:pos x="398" y="2257"/>
                </a:cxn>
                <a:cxn ang="0">
                  <a:pos x="548" y="3005"/>
                </a:cxn>
                <a:cxn ang="0">
                  <a:pos x="620" y="3294"/>
                </a:cxn>
                <a:cxn ang="0">
                  <a:pos x="570" y="3774"/>
                </a:cxn>
                <a:cxn ang="0">
                  <a:pos x="497" y="4083"/>
                </a:cxn>
                <a:cxn ang="0">
                  <a:pos x="633" y="4660"/>
                </a:cxn>
                <a:cxn ang="0">
                  <a:pos x="114" y="5080"/>
                </a:cxn>
                <a:cxn ang="0">
                  <a:pos x="80" y="5164"/>
                </a:cxn>
                <a:cxn ang="0">
                  <a:pos x="5743" y="7777"/>
                </a:cxn>
                <a:cxn ang="0">
                  <a:pos x="3461" y="3471"/>
                </a:cxn>
                <a:cxn ang="0">
                  <a:pos x="2252" y="4885"/>
                </a:cxn>
                <a:cxn ang="0">
                  <a:pos x="1707" y="4469"/>
                </a:cxn>
                <a:cxn ang="0">
                  <a:pos x="1837" y="4240"/>
                </a:cxn>
                <a:cxn ang="0">
                  <a:pos x="1827" y="4074"/>
                </a:cxn>
                <a:cxn ang="0">
                  <a:pos x="1714" y="3439"/>
                </a:cxn>
                <a:cxn ang="0">
                  <a:pos x="2310" y="3338"/>
                </a:cxn>
                <a:cxn ang="0">
                  <a:pos x="2450" y="3350"/>
                </a:cxn>
                <a:cxn ang="0">
                  <a:pos x="2549" y="3275"/>
                </a:cxn>
                <a:cxn ang="0">
                  <a:pos x="2677" y="3364"/>
                </a:cxn>
                <a:cxn ang="0">
                  <a:pos x="3544" y="2850"/>
                </a:cxn>
              </a:cxnLst>
              <a:rect l="0" t="0" r="r" b="b"/>
              <a:pathLst>
                <a:path w="14491" h="7783">
                  <a:moveTo>
                    <a:pt x="4814" y="5351"/>
                  </a:moveTo>
                  <a:cubicBezTo>
                    <a:pt x="4810" y="5362"/>
                    <a:pt x="4810" y="5362"/>
                    <a:pt x="4810" y="5362"/>
                  </a:cubicBezTo>
                  <a:cubicBezTo>
                    <a:pt x="4763" y="5353"/>
                    <a:pt x="4763" y="5353"/>
                    <a:pt x="4763" y="5353"/>
                  </a:cubicBezTo>
                  <a:cubicBezTo>
                    <a:pt x="4816" y="4199"/>
                    <a:pt x="4816" y="4199"/>
                    <a:pt x="4816" y="4199"/>
                  </a:cubicBezTo>
                  <a:cubicBezTo>
                    <a:pt x="4852" y="4207"/>
                    <a:pt x="4852" y="4207"/>
                    <a:pt x="4852" y="4207"/>
                  </a:cubicBezTo>
                  <a:cubicBezTo>
                    <a:pt x="4852" y="4207"/>
                    <a:pt x="4927" y="3659"/>
                    <a:pt x="4934" y="3647"/>
                  </a:cubicBezTo>
                  <a:cubicBezTo>
                    <a:pt x="4944" y="3637"/>
                    <a:pt x="4975" y="3521"/>
                    <a:pt x="4975" y="3521"/>
                  </a:cubicBezTo>
                  <a:cubicBezTo>
                    <a:pt x="4975" y="3521"/>
                    <a:pt x="5002" y="3410"/>
                    <a:pt x="5004" y="3405"/>
                  </a:cubicBezTo>
                  <a:cubicBezTo>
                    <a:pt x="5004" y="3400"/>
                    <a:pt x="5040" y="3261"/>
                    <a:pt x="5040" y="3261"/>
                  </a:cubicBezTo>
                  <a:cubicBezTo>
                    <a:pt x="5040" y="3261"/>
                    <a:pt x="5091" y="3190"/>
                    <a:pt x="5098" y="3181"/>
                  </a:cubicBezTo>
                  <a:cubicBezTo>
                    <a:pt x="5103" y="3171"/>
                    <a:pt x="5120" y="3116"/>
                    <a:pt x="5120" y="3116"/>
                  </a:cubicBezTo>
                  <a:cubicBezTo>
                    <a:pt x="5120" y="3116"/>
                    <a:pt x="5168" y="3019"/>
                    <a:pt x="5170" y="3012"/>
                  </a:cubicBezTo>
                  <a:cubicBezTo>
                    <a:pt x="5173" y="3005"/>
                    <a:pt x="5192" y="2862"/>
                    <a:pt x="5192" y="2853"/>
                  </a:cubicBezTo>
                  <a:cubicBezTo>
                    <a:pt x="5192" y="2840"/>
                    <a:pt x="5190" y="2751"/>
                    <a:pt x="5180" y="2720"/>
                  </a:cubicBezTo>
                  <a:cubicBezTo>
                    <a:pt x="5180" y="2686"/>
                    <a:pt x="5156" y="2643"/>
                    <a:pt x="5156" y="2643"/>
                  </a:cubicBezTo>
                  <a:cubicBezTo>
                    <a:pt x="5156" y="2643"/>
                    <a:pt x="5209" y="2411"/>
                    <a:pt x="5214" y="2399"/>
                  </a:cubicBezTo>
                  <a:cubicBezTo>
                    <a:pt x="5216" y="2387"/>
                    <a:pt x="5166" y="2264"/>
                    <a:pt x="5163" y="2252"/>
                  </a:cubicBezTo>
                  <a:cubicBezTo>
                    <a:pt x="5163" y="2242"/>
                    <a:pt x="5197" y="2153"/>
                    <a:pt x="5168" y="2047"/>
                  </a:cubicBezTo>
                  <a:cubicBezTo>
                    <a:pt x="5166" y="2015"/>
                    <a:pt x="5258" y="2030"/>
                    <a:pt x="5158" y="1931"/>
                  </a:cubicBezTo>
                  <a:cubicBezTo>
                    <a:pt x="5158" y="1931"/>
                    <a:pt x="5180" y="1856"/>
                    <a:pt x="5158" y="1820"/>
                  </a:cubicBezTo>
                  <a:cubicBezTo>
                    <a:pt x="5139" y="1784"/>
                    <a:pt x="5154" y="1740"/>
                    <a:pt x="5163" y="1726"/>
                  </a:cubicBezTo>
                  <a:cubicBezTo>
                    <a:pt x="5170" y="1709"/>
                    <a:pt x="5173" y="1552"/>
                    <a:pt x="5101" y="1453"/>
                  </a:cubicBezTo>
                  <a:cubicBezTo>
                    <a:pt x="5028" y="1354"/>
                    <a:pt x="4939" y="1357"/>
                    <a:pt x="4917" y="1349"/>
                  </a:cubicBezTo>
                  <a:cubicBezTo>
                    <a:pt x="4893" y="1342"/>
                    <a:pt x="4695" y="1279"/>
                    <a:pt x="4695" y="1279"/>
                  </a:cubicBezTo>
                  <a:cubicBezTo>
                    <a:pt x="4695" y="1279"/>
                    <a:pt x="4601" y="1243"/>
                    <a:pt x="4596" y="1246"/>
                  </a:cubicBezTo>
                  <a:cubicBezTo>
                    <a:pt x="4591" y="1248"/>
                    <a:pt x="4557" y="1231"/>
                    <a:pt x="4557" y="1231"/>
                  </a:cubicBezTo>
                  <a:cubicBezTo>
                    <a:pt x="4557" y="1219"/>
                    <a:pt x="4557" y="1219"/>
                    <a:pt x="4557" y="1219"/>
                  </a:cubicBezTo>
                  <a:cubicBezTo>
                    <a:pt x="4557" y="1219"/>
                    <a:pt x="4456" y="1113"/>
                    <a:pt x="4451" y="1096"/>
                  </a:cubicBezTo>
                  <a:cubicBezTo>
                    <a:pt x="4444" y="1081"/>
                    <a:pt x="4420" y="1086"/>
                    <a:pt x="4420" y="1086"/>
                  </a:cubicBezTo>
                  <a:cubicBezTo>
                    <a:pt x="4405" y="1074"/>
                    <a:pt x="4405" y="1074"/>
                    <a:pt x="4405" y="1074"/>
                  </a:cubicBezTo>
                  <a:cubicBezTo>
                    <a:pt x="4425" y="1055"/>
                    <a:pt x="4425" y="1055"/>
                    <a:pt x="4425" y="1055"/>
                  </a:cubicBezTo>
                  <a:cubicBezTo>
                    <a:pt x="4425" y="1074"/>
                    <a:pt x="4425" y="1074"/>
                    <a:pt x="4425" y="1074"/>
                  </a:cubicBezTo>
                  <a:cubicBezTo>
                    <a:pt x="4425" y="1074"/>
                    <a:pt x="4441" y="1058"/>
                    <a:pt x="4439" y="1038"/>
                  </a:cubicBezTo>
                  <a:cubicBezTo>
                    <a:pt x="4439" y="1019"/>
                    <a:pt x="4461" y="963"/>
                    <a:pt x="4456" y="944"/>
                  </a:cubicBezTo>
                  <a:cubicBezTo>
                    <a:pt x="4451" y="922"/>
                    <a:pt x="4475" y="876"/>
                    <a:pt x="4480" y="828"/>
                  </a:cubicBezTo>
                  <a:cubicBezTo>
                    <a:pt x="4483" y="782"/>
                    <a:pt x="4502" y="722"/>
                    <a:pt x="4499" y="688"/>
                  </a:cubicBezTo>
                  <a:cubicBezTo>
                    <a:pt x="4497" y="657"/>
                    <a:pt x="4514" y="548"/>
                    <a:pt x="4497" y="517"/>
                  </a:cubicBezTo>
                  <a:cubicBezTo>
                    <a:pt x="4480" y="485"/>
                    <a:pt x="4509" y="408"/>
                    <a:pt x="4492" y="386"/>
                  </a:cubicBezTo>
                  <a:cubicBezTo>
                    <a:pt x="4473" y="362"/>
                    <a:pt x="4473" y="319"/>
                    <a:pt x="4456" y="276"/>
                  </a:cubicBezTo>
                  <a:cubicBezTo>
                    <a:pt x="4439" y="234"/>
                    <a:pt x="4413" y="165"/>
                    <a:pt x="4379" y="145"/>
                  </a:cubicBezTo>
                  <a:cubicBezTo>
                    <a:pt x="4345" y="129"/>
                    <a:pt x="4294" y="121"/>
                    <a:pt x="4273" y="129"/>
                  </a:cubicBezTo>
                  <a:cubicBezTo>
                    <a:pt x="4251" y="138"/>
                    <a:pt x="4217" y="116"/>
                    <a:pt x="4205" y="102"/>
                  </a:cubicBezTo>
                  <a:cubicBezTo>
                    <a:pt x="4193" y="87"/>
                    <a:pt x="4130" y="37"/>
                    <a:pt x="4089" y="30"/>
                  </a:cubicBezTo>
                  <a:cubicBezTo>
                    <a:pt x="4050" y="25"/>
                    <a:pt x="4043" y="0"/>
                    <a:pt x="3969" y="25"/>
                  </a:cubicBezTo>
                  <a:cubicBezTo>
                    <a:pt x="3894" y="51"/>
                    <a:pt x="3838" y="78"/>
                    <a:pt x="3759" y="111"/>
                  </a:cubicBezTo>
                  <a:cubicBezTo>
                    <a:pt x="3679" y="145"/>
                    <a:pt x="3616" y="184"/>
                    <a:pt x="3572" y="232"/>
                  </a:cubicBezTo>
                  <a:cubicBezTo>
                    <a:pt x="3529" y="281"/>
                    <a:pt x="3488" y="345"/>
                    <a:pt x="3493" y="377"/>
                  </a:cubicBezTo>
                  <a:cubicBezTo>
                    <a:pt x="3498" y="408"/>
                    <a:pt x="3563" y="474"/>
                    <a:pt x="3580" y="478"/>
                  </a:cubicBezTo>
                  <a:cubicBezTo>
                    <a:pt x="3599" y="483"/>
                    <a:pt x="3618" y="452"/>
                    <a:pt x="3618" y="452"/>
                  </a:cubicBezTo>
                  <a:cubicBezTo>
                    <a:pt x="3618" y="452"/>
                    <a:pt x="3592" y="548"/>
                    <a:pt x="3599" y="558"/>
                  </a:cubicBezTo>
                  <a:cubicBezTo>
                    <a:pt x="3607" y="568"/>
                    <a:pt x="3577" y="633"/>
                    <a:pt x="3575" y="654"/>
                  </a:cubicBezTo>
                  <a:cubicBezTo>
                    <a:pt x="3575" y="674"/>
                    <a:pt x="3565" y="695"/>
                    <a:pt x="3570" y="700"/>
                  </a:cubicBezTo>
                  <a:cubicBezTo>
                    <a:pt x="3575" y="705"/>
                    <a:pt x="3597" y="744"/>
                    <a:pt x="3597" y="744"/>
                  </a:cubicBezTo>
                  <a:cubicBezTo>
                    <a:pt x="3614" y="749"/>
                    <a:pt x="3614" y="749"/>
                    <a:pt x="3614" y="749"/>
                  </a:cubicBezTo>
                  <a:cubicBezTo>
                    <a:pt x="3614" y="749"/>
                    <a:pt x="3614" y="758"/>
                    <a:pt x="3616" y="766"/>
                  </a:cubicBezTo>
                  <a:cubicBezTo>
                    <a:pt x="3616" y="770"/>
                    <a:pt x="3580" y="876"/>
                    <a:pt x="3580" y="886"/>
                  </a:cubicBezTo>
                  <a:cubicBezTo>
                    <a:pt x="3580" y="893"/>
                    <a:pt x="3570" y="927"/>
                    <a:pt x="3599" y="942"/>
                  </a:cubicBezTo>
                  <a:cubicBezTo>
                    <a:pt x="3626" y="956"/>
                    <a:pt x="3628" y="946"/>
                    <a:pt x="3628" y="946"/>
                  </a:cubicBezTo>
                  <a:cubicBezTo>
                    <a:pt x="3628" y="946"/>
                    <a:pt x="3679" y="1045"/>
                    <a:pt x="3679" y="1050"/>
                  </a:cubicBezTo>
                  <a:cubicBezTo>
                    <a:pt x="3679" y="1055"/>
                    <a:pt x="3676" y="1106"/>
                    <a:pt x="3698" y="1122"/>
                  </a:cubicBezTo>
                  <a:cubicBezTo>
                    <a:pt x="3720" y="1139"/>
                    <a:pt x="3698" y="1219"/>
                    <a:pt x="3713" y="1233"/>
                  </a:cubicBezTo>
                  <a:cubicBezTo>
                    <a:pt x="3727" y="1248"/>
                    <a:pt x="3734" y="1272"/>
                    <a:pt x="3812" y="1265"/>
                  </a:cubicBezTo>
                  <a:cubicBezTo>
                    <a:pt x="3855" y="1277"/>
                    <a:pt x="3876" y="1287"/>
                    <a:pt x="3876" y="1287"/>
                  </a:cubicBezTo>
                  <a:cubicBezTo>
                    <a:pt x="3876" y="1287"/>
                    <a:pt x="3865" y="1407"/>
                    <a:pt x="3860" y="1424"/>
                  </a:cubicBezTo>
                  <a:cubicBezTo>
                    <a:pt x="3855" y="1439"/>
                    <a:pt x="3799" y="1463"/>
                    <a:pt x="3799" y="1463"/>
                  </a:cubicBezTo>
                  <a:cubicBezTo>
                    <a:pt x="3599" y="1571"/>
                    <a:pt x="3599" y="1571"/>
                    <a:pt x="3599" y="1571"/>
                  </a:cubicBezTo>
                  <a:cubicBezTo>
                    <a:pt x="3599" y="1571"/>
                    <a:pt x="3512" y="1634"/>
                    <a:pt x="3481" y="1830"/>
                  </a:cubicBezTo>
                  <a:cubicBezTo>
                    <a:pt x="3457" y="1984"/>
                    <a:pt x="3466" y="1984"/>
                    <a:pt x="3466" y="1984"/>
                  </a:cubicBezTo>
                  <a:cubicBezTo>
                    <a:pt x="3459" y="2027"/>
                    <a:pt x="3459" y="2027"/>
                    <a:pt x="3459" y="2027"/>
                  </a:cubicBezTo>
                  <a:cubicBezTo>
                    <a:pt x="3459" y="2027"/>
                    <a:pt x="3425" y="2088"/>
                    <a:pt x="3425" y="2107"/>
                  </a:cubicBezTo>
                  <a:cubicBezTo>
                    <a:pt x="3425" y="2124"/>
                    <a:pt x="3404" y="2189"/>
                    <a:pt x="3406" y="2220"/>
                  </a:cubicBezTo>
                  <a:cubicBezTo>
                    <a:pt x="3406" y="2252"/>
                    <a:pt x="3394" y="2238"/>
                    <a:pt x="3384" y="2240"/>
                  </a:cubicBezTo>
                  <a:cubicBezTo>
                    <a:pt x="3377" y="2245"/>
                    <a:pt x="3326" y="2310"/>
                    <a:pt x="3324" y="2332"/>
                  </a:cubicBezTo>
                  <a:cubicBezTo>
                    <a:pt x="3324" y="2351"/>
                    <a:pt x="3319" y="2426"/>
                    <a:pt x="3319" y="2433"/>
                  </a:cubicBezTo>
                  <a:cubicBezTo>
                    <a:pt x="3317" y="2440"/>
                    <a:pt x="3225" y="2474"/>
                    <a:pt x="3227" y="2527"/>
                  </a:cubicBezTo>
                  <a:cubicBezTo>
                    <a:pt x="3222" y="2544"/>
                    <a:pt x="3182" y="2527"/>
                    <a:pt x="3182" y="2527"/>
                  </a:cubicBezTo>
                  <a:cubicBezTo>
                    <a:pt x="3114" y="2609"/>
                    <a:pt x="3114" y="2609"/>
                    <a:pt x="3114" y="2609"/>
                  </a:cubicBezTo>
                  <a:cubicBezTo>
                    <a:pt x="3066" y="2626"/>
                    <a:pt x="3066" y="2626"/>
                    <a:pt x="3066" y="2626"/>
                  </a:cubicBezTo>
                  <a:cubicBezTo>
                    <a:pt x="3008" y="2708"/>
                    <a:pt x="3008" y="2708"/>
                    <a:pt x="3008" y="2708"/>
                  </a:cubicBezTo>
                  <a:cubicBezTo>
                    <a:pt x="3008" y="2708"/>
                    <a:pt x="2911" y="2696"/>
                    <a:pt x="2822" y="2795"/>
                  </a:cubicBezTo>
                  <a:cubicBezTo>
                    <a:pt x="2769" y="2812"/>
                    <a:pt x="2728" y="2826"/>
                    <a:pt x="2689" y="2843"/>
                  </a:cubicBezTo>
                  <a:cubicBezTo>
                    <a:pt x="2653" y="2860"/>
                    <a:pt x="2600" y="2889"/>
                    <a:pt x="2600" y="2889"/>
                  </a:cubicBezTo>
                  <a:cubicBezTo>
                    <a:pt x="2537" y="2870"/>
                    <a:pt x="2537" y="2870"/>
                    <a:pt x="2537" y="2870"/>
                  </a:cubicBezTo>
                  <a:cubicBezTo>
                    <a:pt x="2537" y="2870"/>
                    <a:pt x="2501" y="2840"/>
                    <a:pt x="2484" y="2840"/>
                  </a:cubicBezTo>
                  <a:cubicBezTo>
                    <a:pt x="2470" y="2843"/>
                    <a:pt x="2443" y="2840"/>
                    <a:pt x="2429" y="2867"/>
                  </a:cubicBezTo>
                  <a:cubicBezTo>
                    <a:pt x="2414" y="2894"/>
                    <a:pt x="2407" y="2901"/>
                    <a:pt x="2407" y="2901"/>
                  </a:cubicBezTo>
                  <a:cubicBezTo>
                    <a:pt x="2385" y="2882"/>
                    <a:pt x="2385" y="2882"/>
                    <a:pt x="2385" y="2882"/>
                  </a:cubicBezTo>
                  <a:cubicBezTo>
                    <a:pt x="2385" y="2882"/>
                    <a:pt x="2361" y="2877"/>
                    <a:pt x="2349" y="2882"/>
                  </a:cubicBezTo>
                  <a:cubicBezTo>
                    <a:pt x="2334" y="2889"/>
                    <a:pt x="2278" y="2920"/>
                    <a:pt x="2278" y="2920"/>
                  </a:cubicBezTo>
                  <a:cubicBezTo>
                    <a:pt x="2247" y="2923"/>
                    <a:pt x="2247" y="2923"/>
                    <a:pt x="2247" y="2923"/>
                  </a:cubicBezTo>
                  <a:cubicBezTo>
                    <a:pt x="2247" y="2923"/>
                    <a:pt x="2228" y="2935"/>
                    <a:pt x="2211" y="2937"/>
                  </a:cubicBezTo>
                  <a:cubicBezTo>
                    <a:pt x="2194" y="2939"/>
                    <a:pt x="2136" y="2935"/>
                    <a:pt x="2124" y="2935"/>
                  </a:cubicBezTo>
                  <a:cubicBezTo>
                    <a:pt x="2112" y="2935"/>
                    <a:pt x="2093" y="2937"/>
                    <a:pt x="2085" y="2942"/>
                  </a:cubicBezTo>
                  <a:cubicBezTo>
                    <a:pt x="2081" y="2944"/>
                    <a:pt x="2066" y="2954"/>
                    <a:pt x="2047" y="2956"/>
                  </a:cubicBezTo>
                  <a:cubicBezTo>
                    <a:pt x="2027" y="2959"/>
                    <a:pt x="1994" y="2935"/>
                    <a:pt x="1989" y="2935"/>
                  </a:cubicBezTo>
                  <a:cubicBezTo>
                    <a:pt x="1984" y="2935"/>
                    <a:pt x="1931" y="2937"/>
                    <a:pt x="1914" y="2944"/>
                  </a:cubicBezTo>
                  <a:cubicBezTo>
                    <a:pt x="1897" y="2952"/>
                    <a:pt x="1844" y="2961"/>
                    <a:pt x="1844" y="2961"/>
                  </a:cubicBezTo>
                  <a:cubicBezTo>
                    <a:pt x="1844" y="2961"/>
                    <a:pt x="1777" y="2954"/>
                    <a:pt x="1764" y="2959"/>
                  </a:cubicBezTo>
                  <a:cubicBezTo>
                    <a:pt x="1750" y="2961"/>
                    <a:pt x="1714" y="2964"/>
                    <a:pt x="1697" y="2971"/>
                  </a:cubicBezTo>
                  <a:cubicBezTo>
                    <a:pt x="1682" y="2976"/>
                    <a:pt x="1661" y="2976"/>
                    <a:pt x="1654" y="2978"/>
                  </a:cubicBezTo>
                  <a:cubicBezTo>
                    <a:pt x="1649" y="2981"/>
                    <a:pt x="1641" y="2974"/>
                    <a:pt x="1641" y="2974"/>
                  </a:cubicBezTo>
                  <a:cubicBezTo>
                    <a:pt x="1644" y="2901"/>
                    <a:pt x="1644" y="2901"/>
                    <a:pt x="1644" y="2901"/>
                  </a:cubicBezTo>
                  <a:cubicBezTo>
                    <a:pt x="1644" y="2901"/>
                    <a:pt x="1680" y="2790"/>
                    <a:pt x="1682" y="2742"/>
                  </a:cubicBezTo>
                  <a:cubicBezTo>
                    <a:pt x="1685" y="2691"/>
                    <a:pt x="1641" y="2592"/>
                    <a:pt x="1641" y="2592"/>
                  </a:cubicBezTo>
                  <a:cubicBezTo>
                    <a:pt x="1641" y="2592"/>
                    <a:pt x="1615" y="2498"/>
                    <a:pt x="1583" y="2454"/>
                  </a:cubicBezTo>
                  <a:cubicBezTo>
                    <a:pt x="1555" y="2411"/>
                    <a:pt x="1530" y="2351"/>
                    <a:pt x="1525" y="2344"/>
                  </a:cubicBezTo>
                  <a:cubicBezTo>
                    <a:pt x="1521" y="2334"/>
                    <a:pt x="1468" y="2211"/>
                    <a:pt x="1468" y="2199"/>
                  </a:cubicBezTo>
                  <a:cubicBezTo>
                    <a:pt x="1468" y="2189"/>
                    <a:pt x="1453" y="2124"/>
                    <a:pt x="1451" y="2112"/>
                  </a:cubicBezTo>
                  <a:cubicBezTo>
                    <a:pt x="1451" y="2100"/>
                    <a:pt x="1417" y="2054"/>
                    <a:pt x="1410" y="2049"/>
                  </a:cubicBezTo>
                  <a:cubicBezTo>
                    <a:pt x="1403" y="2045"/>
                    <a:pt x="1323" y="1984"/>
                    <a:pt x="1323" y="1984"/>
                  </a:cubicBezTo>
                  <a:cubicBezTo>
                    <a:pt x="1253" y="1941"/>
                    <a:pt x="1253" y="1941"/>
                    <a:pt x="1253" y="1941"/>
                  </a:cubicBezTo>
                  <a:cubicBezTo>
                    <a:pt x="1217" y="1926"/>
                    <a:pt x="1217" y="1926"/>
                    <a:pt x="1217" y="1926"/>
                  </a:cubicBezTo>
                  <a:cubicBezTo>
                    <a:pt x="1178" y="1878"/>
                    <a:pt x="1178" y="1878"/>
                    <a:pt x="1178" y="1878"/>
                  </a:cubicBezTo>
                  <a:cubicBezTo>
                    <a:pt x="1125" y="1825"/>
                    <a:pt x="1125" y="1825"/>
                    <a:pt x="1125" y="1825"/>
                  </a:cubicBezTo>
                  <a:cubicBezTo>
                    <a:pt x="1089" y="1801"/>
                    <a:pt x="1089" y="1801"/>
                    <a:pt x="1089" y="1801"/>
                  </a:cubicBezTo>
                  <a:cubicBezTo>
                    <a:pt x="1084" y="1750"/>
                    <a:pt x="1084" y="1750"/>
                    <a:pt x="1084" y="1750"/>
                  </a:cubicBezTo>
                  <a:cubicBezTo>
                    <a:pt x="1084" y="1750"/>
                    <a:pt x="1096" y="1716"/>
                    <a:pt x="1103" y="1702"/>
                  </a:cubicBezTo>
                  <a:cubicBezTo>
                    <a:pt x="1110" y="1687"/>
                    <a:pt x="1130" y="1668"/>
                    <a:pt x="1140" y="1660"/>
                  </a:cubicBezTo>
                  <a:cubicBezTo>
                    <a:pt x="1149" y="1654"/>
                    <a:pt x="1171" y="1651"/>
                    <a:pt x="1183" y="1651"/>
                  </a:cubicBezTo>
                  <a:cubicBezTo>
                    <a:pt x="1193" y="1649"/>
                    <a:pt x="1241" y="1649"/>
                    <a:pt x="1255" y="1649"/>
                  </a:cubicBezTo>
                  <a:cubicBezTo>
                    <a:pt x="1270" y="1649"/>
                    <a:pt x="1289" y="1646"/>
                    <a:pt x="1303" y="1646"/>
                  </a:cubicBezTo>
                  <a:cubicBezTo>
                    <a:pt x="1315" y="1646"/>
                    <a:pt x="1345" y="1634"/>
                    <a:pt x="1350" y="1622"/>
                  </a:cubicBezTo>
                  <a:cubicBezTo>
                    <a:pt x="1354" y="1610"/>
                    <a:pt x="1364" y="1579"/>
                    <a:pt x="1342" y="1555"/>
                  </a:cubicBezTo>
                  <a:cubicBezTo>
                    <a:pt x="1323" y="1530"/>
                    <a:pt x="1330" y="1518"/>
                    <a:pt x="1330" y="1518"/>
                  </a:cubicBezTo>
                  <a:cubicBezTo>
                    <a:pt x="1330" y="1518"/>
                    <a:pt x="1361" y="1494"/>
                    <a:pt x="1308" y="1463"/>
                  </a:cubicBezTo>
                  <a:cubicBezTo>
                    <a:pt x="1311" y="1448"/>
                    <a:pt x="1311" y="1419"/>
                    <a:pt x="1311" y="1419"/>
                  </a:cubicBezTo>
                  <a:cubicBezTo>
                    <a:pt x="1311" y="1419"/>
                    <a:pt x="1323" y="1424"/>
                    <a:pt x="1333" y="1398"/>
                  </a:cubicBezTo>
                  <a:cubicBezTo>
                    <a:pt x="1337" y="1383"/>
                    <a:pt x="1328" y="1381"/>
                    <a:pt x="1328" y="1381"/>
                  </a:cubicBezTo>
                  <a:cubicBezTo>
                    <a:pt x="1340" y="1364"/>
                    <a:pt x="1340" y="1364"/>
                    <a:pt x="1340" y="1364"/>
                  </a:cubicBezTo>
                  <a:cubicBezTo>
                    <a:pt x="1340" y="1364"/>
                    <a:pt x="1373" y="1352"/>
                    <a:pt x="1381" y="1340"/>
                  </a:cubicBezTo>
                  <a:cubicBezTo>
                    <a:pt x="1391" y="1328"/>
                    <a:pt x="1412" y="1301"/>
                    <a:pt x="1333" y="1226"/>
                  </a:cubicBezTo>
                  <a:cubicBezTo>
                    <a:pt x="1253" y="1152"/>
                    <a:pt x="1277" y="1156"/>
                    <a:pt x="1275" y="1137"/>
                  </a:cubicBezTo>
                  <a:cubicBezTo>
                    <a:pt x="1270" y="1118"/>
                    <a:pt x="1282" y="1103"/>
                    <a:pt x="1284" y="1096"/>
                  </a:cubicBezTo>
                  <a:cubicBezTo>
                    <a:pt x="1287" y="1089"/>
                    <a:pt x="1262" y="1004"/>
                    <a:pt x="1257" y="992"/>
                  </a:cubicBezTo>
                  <a:cubicBezTo>
                    <a:pt x="1255" y="980"/>
                    <a:pt x="1229" y="913"/>
                    <a:pt x="1217" y="898"/>
                  </a:cubicBezTo>
                  <a:cubicBezTo>
                    <a:pt x="1204" y="881"/>
                    <a:pt x="1190" y="876"/>
                    <a:pt x="1199" y="855"/>
                  </a:cubicBezTo>
                  <a:cubicBezTo>
                    <a:pt x="1207" y="835"/>
                    <a:pt x="1217" y="766"/>
                    <a:pt x="1204" y="746"/>
                  </a:cubicBezTo>
                  <a:cubicBezTo>
                    <a:pt x="1193" y="729"/>
                    <a:pt x="1142" y="693"/>
                    <a:pt x="1105" y="688"/>
                  </a:cubicBezTo>
                  <a:cubicBezTo>
                    <a:pt x="1072" y="683"/>
                    <a:pt x="1004" y="678"/>
                    <a:pt x="985" y="688"/>
                  </a:cubicBezTo>
                  <a:cubicBezTo>
                    <a:pt x="966" y="695"/>
                    <a:pt x="937" y="705"/>
                    <a:pt x="920" y="715"/>
                  </a:cubicBezTo>
                  <a:cubicBezTo>
                    <a:pt x="900" y="725"/>
                    <a:pt x="867" y="731"/>
                    <a:pt x="867" y="731"/>
                  </a:cubicBezTo>
                  <a:cubicBezTo>
                    <a:pt x="867" y="731"/>
                    <a:pt x="838" y="710"/>
                    <a:pt x="813" y="700"/>
                  </a:cubicBezTo>
                  <a:cubicBezTo>
                    <a:pt x="792" y="693"/>
                    <a:pt x="693" y="695"/>
                    <a:pt x="674" y="710"/>
                  </a:cubicBezTo>
                  <a:cubicBezTo>
                    <a:pt x="654" y="725"/>
                    <a:pt x="613" y="712"/>
                    <a:pt x="575" y="725"/>
                  </a:cubicBezTo>
                  <a:cubicBezTo>
                    <a:pt x="538" y="734"/>
                    <a:pt x="331" y="879"/>
                    <a:pt x="369" y="1125"/>
                  </a:cubicBezTo>
                  <a:cubicBezTo>
                    <a:pt x="379" y="1214"/>
                    <a:pt x="384" y="1219"/>
                    <a:pt x="381" y="1255"/>
                  </a:cubicBezTo>
                  <a:cubicBezTo>
                    <a:pt x="381" y="1255"/>
                    <a:pt x="372" y="1313"/>
                    <a:pt x="396" y="1354"/>
                  </a:cubicBezTo>
                  <a:cubicBezTo>
                    <a:pt x="423" y="1395"/>
                    <a:pt x="388" y="1431"/>
                    <a:pt x="476" y="1506"/>
                  </a:cubicBezTo>
                  <a:cubicBezTo>
                    <a:pt x="562" y="1579"/>
                    <a:pt x="504" y="1569"/>
                    <a:pt x="538" y="1627"/>
                  </a:cubicBezTo>
                  <a:cubicBezTo>
                    <a:pt x="572" y="1682"/>
                    <a:pt x="611" y="1682"/>
                    <a:pt x="633" y="1687"/>
                  </a:cubicBezTo>
                  <a:cubicBezTo>
                    <a:pt x="654" y="1692"/>
                    <a:pt x="572" y="1659"/>
                    <a:pt x="560" y="1610"/>
                  </a:cubicBezTo>
                  <a:cubicBezTo>
                    <a:pt x="581" y="1624"/>
                    <a:pt x="603" y="1670"/>
                    <a:pt x="639" y="1675"/>
                  </a:cubicBezTo>
                  <a:cubicBezTo>
                    <a:pt x="639" y="1675"/>
                    <a:pt x="633" y="1721"/>
                    <a:pt x="639" y="1728"/>
                  </a:cubicBezTo>
                  <a:cubicBezTo>
                    <a:pt x="644" y="1738"/>
                    <a:pt x="594" y="1815"/>
                    <a:pt x="594" y="1815"/>
                  </a:cubicBezTo>
                  <a:cubicBezTo>
                    <a:pt x="594" y="1815"/>
                    <a:pt x="601" y="1827"/>
                    <a:pt x="613" y="1832"/>
                  </a:cubicBezTo>
                  <a:cubicBezTo>
                    <a:pt x="625" y="1834"/>
                    <a:pt x="616" y="1844"/>
                    <a:pt x="611" y="1849"/>
                  </a:cubicBezTo>
                  <a:cubicBezTo>
                    <a:pt x="606" y="1854"/>
                    <a:pt x="584" y="1873"/>
                    <a:pt x="572" y="1885"/>
                  </a:cubicBezTo>
                  <a:cubicBezTo>
                    <a:pt x="560" y="1897"/>
                    <a:pt x="560" y="1919"/>
                    <a:pt x="560" y="1919"/>
                  </a:cubicBezTo>
                  <a:cubicBezTo>
                    <a:pt x="560" y="1919"/>
                    <a:pt x="500" y="2008"/>
                    <a:pt x="487" y="2013"/>
                  </a:cubicBezTo>
                  <a:cubicBezTo>
                    <a:pt x="478" y="2020"/>
                    <a:pt x="406" y="2083"/>
                    <a:pt x="398" y="2257"/>
                  </a:cubicBezTo>
                  <a:cubicBezTo>
                    <a:pt x="388" y="2431"/>
                    <a:pt x="406" y="2503"/>
                    <a:pt x="408" y="2515"/>
                  </a:cubicBezTo>
                  <a:cubicBezTo>
                    <a:pt x="410" y="2527"/>
                    <a:pt x="434" y="2619"/>
                    <a:pt x="432" y="2631"/>
                  </a:cubicBezTo>
                  <a:cubicBezTo>
                    <a:pt x="429" y="2643"/>
                    <a:pt x="442" y="2708"/>
                    <a:pt x="449" y="2725"/>
                  </a:cubicBezTo>
                  <a:cubicBezTo>
                    <a:pt x="459" y="2744"/>
                    <a:pt x="543" y="2993"/>
                    <a:pt x="548" y="3005"/>
                  </a:cubicBezTo>
                  <a:cubicBezTo>
                    <a:pt x="553" y="3014"/>
                    <a:pt x="538" y="3034"/>
                    <a:pt x="580" y="3089"/>
                  </a:cubicBezTo>
                  <a:cubicBezTo>
                    <a:pt x="620" y="3145"/>
                    <a:pt x="581" y="3171"/>
                    <a:pt x="591" y="3195"/>
                  </a:cubicBezTo>
                  <a:cubicBezTo>
                    <a:pt x="601" y="3220"/>
                    <a:pt x="630" y="3234"/>
                    <a:pt x="630" y="3236"/>
                  </a:cubicBezTo>
                  <a:cubicBezTo>
                    <a:pt x="630" y="3239"/>
                    <a:pt x="647" y="3251"/>
                    <a:pt x="620" y="3294"/>
                  </a:cubicBezTo>
                  <a:cubicBezTo>
                    <a:pt x="596" y="3338"/>
                    <a:pt x="639" y="3347"/>
                    <a:pt x="642" y="3357"/>
                  </a:cubicBezTo>
                  <a:cubicBezTo>
                    <a:pt x="644" y="3367"/>
                    <a:pt x="654" y="3550"/>
                    <a:pt x="625" y="3593"/>
                  </a:cubicBezTo>
                  <a:cubicBezTo>
                    <a:pt x="596" y="3634"/>
                    <a:pt x="599" y="3661"/>
                    <a:pt x="606" y="3683"/>
                  </a:cubicBezTo>
                  <a:cubicBezTo>
                    <a:pt x="613" y="3705"/>
                    <a:pt x="596" y="3758"/>
                    <a:pt x="570" y="3774"/>
                  </a:cubicBezTo>
                  <a:cubicBezTo>
                    <a:pt x="541" y="3791"/>
                    <a:pt x="524" y="3905"/>
                    <a:pt x="526" y="3917"/>
                  </a:cubicBezTo>
                  <a:cubicBezTo>
                    <a:pt x="529" y="3929"/>
                    <a:pt x="529" y="3946"/>
                    <a:pt x="529" y="3946"/>
                  </a:cubicBezTo>
                  <a:cubicBezTo>
                    <a:pt x="529" y="3946"/>
                    <a:pt x="522" y="3980"/>
                    <a:pt x="519" y="3992"/>
                  </a:cubicBezTo>
                  <a:cubicBezTo>
                    <a:pt x="517" y="4001"/>
                    <a:pt x="487" y="4062"/>
                    <a:pt x="497" y="4083"/>
                  </a:cubicBezTo>
                  <a:cubicBezTo>
                    <a:pt x="507" y="4105"/>
                    <a:pt x="500" y="4141"/>
                    <a:pt x="500" y="4149"/>
                  </a:cubicBezTo>
                  <a:cubicBezTo>
                    <a:pt x="500" y="4158"/>
                    <a:pt x="519" y="4347"/>
                    <a:pt x="548" y="4407"/>
                  </a:cubicBezTo>
                  <a:cubicBezTo>
                    <a:pt x="577" y="4467"/>
                    <a:pt x="620" y="4609"/>
                    <a:pt x="620" y="4617"/>
                  </a:cubicBezTo>
                  <a:cubicBezTo>
                    <a:pt x="620" y="4624"/>
                    <a:pt x="620" y="4643"/>
                    <a:pt x="633" y="4660"/>
                  </a:cubicBezTo>
                  <a:cubicBezTo>
                    <a:pt x="644" y="4677"/>
                    <a:pt x="642" y="4708"/>
                    <a:pt x="661" y="4761"/>
                  </a:cubicBezTo>
                  <a:cubicBezTo>
                    <a:pt x="681" y="4812"/>
                    <a:pt x="693" y="4855"/>
                    <a:pt x="693" y="4855"/>
                  </a:cubicBezTo>
                  <a:cubicBezTo>
                    <a:pt x="176" y="5046"/>
                    <a:pt x="176" y="5046"/>
                    <a:pt x="176" y="5046"/>
                  </a:cubicBezTo>
                  <a:cubicBezTo>
                    <a:pt x="176" y="5046"/>
                    <a:pt x="135" y="5073"/>
                    <a:pt x="114" y="5080"/>
                  </a:cubicBezTo>
                  <a:cubicBezTo>
                    <a:pt x="94" y="5087"/>
                    <a:pt x="128" y="5095"/>
                    <a:pt x="140" y="5100"/>
                  </a:cubicBezTo>
                  <a:cubicBezTo>
                    <a:pt x="152" y="5106"/>
                    <a:pt x="150" y="5109"/>
                    <a:pt x="140" y="5111"/>
                  </a:cubicBezTo>
                  <a:cubicBezTo>
                    <a:pt x="130" y="5116"/>
                    <a:pt x="89" y="5123"/>
                    <a:pt x="87" y="5133"/>
                  </a:cubicBezTo>
                  <a:cubicBezTo>
                    <a:pt x="84" y="5140"/>
                    <a:pt x="80" y="5164"/>
                    <a:pt x="80" y="5164"/>
                  </a:cubicBezTo>
                  <a:cubicBezTo>
                    <a:pt x="0" y="5196"/>
                    <a:pt x="0" y="5196"/>
                    <a:pt x="0" y="5196"/>
                  </a:cubicBezTo>
                  <a:cubicBezTo>
                    <a:pt x="0" y="7783"/>
                    <a:pt x="0" y="7783"/>
                    <a:pt x="0" y="7783"/>
                  </a:cubicBezTo>
                  <a:cubicBezTo>
                    <a:pt x="5743" y="7783"/>
                    <a:pt x="5743" y="7783"/>
                    <a:pt x="5743" y="7783"/>
                  </a:cubicBezTo>
                  <a:cubicBezTo>
                    <a:pt x="5743" y="7777"/>
                    <a:pt x="5743" y="7777"/>
                    <a:pt x="5743" y="7777"/>
                  </a:cubicBezTo>
                  <a:cubicBezTo>
                    <a:pt x="14491" y="7777"/>
                    <a:pt x="14491" y="7777"/>
                    <a:pt x="14491" y="7777"/>
                  </a:cubicBezTo>
                  <a:cubicBezTo>
                    <a:pt x="14491" y="7107"/>
                    <a:pt x="14491" y="7107"/>
                    <a:pt x="14491" y="7107"/>
                  </a:cubicBezTo>
                  <a:lnTo>
                    <a:pt x="4814" y="5351"/>
                  </a:lnTo>
                  <a:close/>
                  <a:moveTo>
                    <a:pt x="3461" y="3471"/>
                  </a:moveTo>
                  <a:cubicBezTo>
                    <a:pt x="3413" y="4257"/>
                    <a:pt x="3413" y="4257"/>
                    <a:pt x="3413" y="4257"/>
                  </a:cubicBezTo>
                  <a:cubicBezTo>
                    <a:pt x="3413" y="4257"/>
                    <a:pt x="3404" y="4310"/>
                    <a:pt x="3420" y="4315"/>
                  </a:cubicBezTo>
                  <a:cubicBezTo>
                    <a:pt x="3425" y="4342"/>
                    <a:pt x="3423" y="5106"/>
                    <a:pt x="3423" y="5106"/>
                  </a:cubicBezTo>
                  <a:cubicBezTo>
                    <a:pt x="3423" y="5106"/>
                    <a:pt x="2296" y="4892"/>
                    <a:pt x="2252" y="4885"/>
                  </a:cubicBezTo>
                  <a:cubicBezTo>
                    <a:pt x="2269" y="4860"/>
                    <a:pt x="2245" y="4827"/>
                    <a:pt x="2245" y="4827"/>
                  </a:cubicBezTo>
                  <a:cubicBezTo>
                    <a:pt x="2165" y="4814"/>
                    <a:pt x="2165" y="4814"/>
                    <a:pt x="2165" y="4814"/>
                  </a:cubicBezTo>
                  <a:cubicBezTo>
                    <a:pt x="1668" y="4742"/>
                    <a:pt x="1668" y="4742"/>
                    <a:pt x="1668" y="4742"/>
                  </a:cubicBezTo>
                  <a:cubicBezTo>
                    <a:pt x="1707" y="4469"/>
                    <a:pt x="1707" y="4469"/>
                    <a:pt x="1707" y="4469"/>
                  </a:cubicBezTo>
                  <a:cubicBezTo>
                    <a:pt x="1707" y="4469"/>
                    <a:pt x="1733" y="4453"/>
                    <a:pt x="1757" y="4450"/>
                  </a:cubicBezTo>
                  <a:cubicBezTo>
                    <a:pt x="1779" y="4448"/>
                    <a:pt x="1815" y="4433"/>
                    <a:pt x="1822" y="4421"/>
                  </a:cubicBezTo>
                  <a:cubicBezTo>
                    <a:pt x="1830" y="4407"/>
                    <a:pt x="1830" y="4284"/>
                    <a:pt x="1830" y="4284"/>
                  </a:cubicBezTo>
                  <a:cubicBezTo>
                    <a:pt x="1837" y="4240"/>
                    <a:pt x="1837" y="4240"/>
                    <a:pt x="1837" y="4240"/>
                  </a:cubicBezTo>
                  <a:cubicBezTo>
                    <a:pt x="1830" y="4209"/>
                    <a:pt x="1830" y="4209"/>
                    <a:pt x="1830" y="4209"/>
                  </a:cubicBezTo>
                  <a:cubicBezTo>
                    <a:pt x="1830" y="4209"/>
                    <a:pt x="1849" y="4202"/>
                    <a:pt x="1861" y="4187"/>
                  </a:cubicBezTo>
                  <a:cubicBezTo>
                    <a:pt x="1873" y="4173"/>
                    <a:pt x="1844" y="4146"/>
                    <a:pt x="1844" y="4146"/>
                  </a:cubicBezTo>
                  <a:cubicBezTo>
                    <a:pt x="1844" y="4146"/>
                    <a:pt x="1827" y="4088"/>
                    <a:pt x="1827" y="4074"/>
                  </a:cubicBezTo>
                  <a:cubicBezTo>
                    <a:pt x="1827" y="4062"/>
                    <a:pt x="1777" y="3936"/>
                    <a:pt x="1779" y="3922"/>
                  </a:cubicBezTo>
                  <a:cubicBezTo>
                    <a:pt x="1781" y="3905"/>
                    <a:pt x="1748" y="3714"/>
                    <a:pt x="1748" y="3690"/>
                  </a:cubicBezTo>
                  <a:cubicBezTo>
                    <a:pt x="1748" y="3669"/>
                    <a:pt x="1733" y="3562"/>
                    <a:pt x="1726" y="3555"/>
                  </a:cubicBezTo>
                  <a:cubicBezTo>
                    <a:pt x="1718" y="3548"/>
                    <a:pt x="1714" y="3439"/>
                    <a:pt x="1714" y="3439"/>
                  </a:cubicBezTo>
                  <a:cubicBezTo>
                    <a:pt x="1905" y="3400"/>
                    <a:pt x="1905" y="3400"/>
                    <a:pt x="1905" y="3400"/>
                  </a:cubicBezTo>
                  <a:cubicBezTo>
                    <a:pt x="1905" y="3400"/>
                    <a:pt x="1941" y="3398"/>
                    <a:pt x="1972" y="3393"/>
                  </a:cubicBezTo>
                  <a:cubicBezTo>
                    <a:pt x="2001" y="3388"/>
                    <a:pt x="2235" y="3347"/>
                    <a:pt x="2242" y="3342"/>
                  </a:cubicBezTo>
                  <a:cubicBezTo>
                    <a:pt x="2250" y="3338"/>
                    <a:pt x="2310" y="3338"/>
                    <a:pt x="2310" y="3338"/>
                  </a:cubicBezTo>
                  <a:cubicBezTo>
                    <a:pt x="2339" y="3326"/>
                    <a:pt x="2339" y="3326"/>
                    <a:pt x="2339" y="3326"/>
                  </a:cubicBezTo>
                  <a:cubicBezTo>
                    <a:pt x="2339" y="3326"/>
                    <a:pt x="2339" y="3357"/>
                    <a:pt x="2363" y="3357"/>
                  </a:cubicBezTo>
                  <a:cubicBezTo>
                    <a:pt x="2387" y="3357"/>
                    <a:pt x="2419" y="3342"/>
                    <a:pt x="2419" y="3342"/>
                  </a:cubicBezTo>
                  <a:cubicBezTo>
                    <a:pt x="2419" y="3342"/>
                    <a:pt x="2440" y="3350"/>
                    <a:pt x="2450" y="3350"/>
                  </a:cubicBezTo>
                  <a:cubicBezTo>
                    <a:pt x="2460" y="3350"/>
                    <a:pt x="2482" y="3330"/>
                    <a:pt x="2482" y="3330"/>
                  </a:cubicBezTo>
                  <a:cubicBezTo>
                    <a:pt x="2484" y="3306"/>
                    <a:pt x="2484" y="3306"/>
                    <a:pt x="2484" y="3306"/>
                  </a:cubicBezTo>
                  <a:cubicBezTo>
                    <a:pt x="2484" y="3306"/>
                    <a:pt x="2518" y="3319"/>
                    <a:pt x="2525" y="3311"/>
                  </a:cubicBezTo>
                  <a:cubicBezTo>
                    <a:pt x="2532" y="3304"/>
                    <a:pt x="2549" y="3275"/>
                    <a:pt x="2549" y="3275"/>
                  </a:cubicBezTo>
                  <a:cubicBezTo>
                    <a:pt x="2571" y="3275"/>
                    <a:pt x="2571" y="3275"/>
                    <a:pt x="2571" y="3275"/>
                  </a:cubicBezTo>
                  <a:cubicBezTo>
                    <a:pt x="2622" y="3352"/>
                    <a:pt x="2622" y="3352"/>
                    <a:pt x="2622" y="3352"/>
                  </a:cubicBezTo>
                  <a:cubicBezTo>
                    <a:pt x="2641" y="3377"/>
                    <a:pt x="2641" y="3377"/>
                    <a:pt x="2641" y="3377"/>
                  </a:cubicBezTo>
                  <a:cubicBezTo>
                    <a:pt x="2677" y="3364"/>
                    <a:pt x="2677" y="3364"/>
                    <a:pt x="2677" y="3364"/>
                  </a:cubicBezTo>
                  <a:cubicBezTo>
                    <a:pt x="2677" y="3364"/>
                    <a:pt x="2906" y="3244"/>
                    <a:pt x="2913" y="3241"/>
                  </a:cubicBezTo>
                  <a:cubicBezTo>
                    <a:pt x="2921" y="3239"/>
                    <a:pt x="3008" y="3198"/>
                    <a:pt x="3027" y="3198"/>
                  </a:cubicBezTo>
                  <a:cubicBezTo>
                    <a:pt x="3044" y="3198"/>
                    <a:pt x="3191" y="3126"/>
                    <a:pt x="3213" y="3106"/>
                  </a:cubicBezTo>
                  <a:cubicBezTo>
                    <a:pt x="3237" y="3089"/>
                    <a:pt x="3544" y="2850"/>
                    <a:pt x="3544" y="2850"/>
                  </a:cubicBezTo>
                  <a:cubicBezTo>
                    <a:pt x="3452" y="3458"/>
                    <a:pt x="3452" y="3458"/>
                    <a:pt x="3452" y="3458"/>
                  </a:cubicBezTo>
                  <a:lnTo>
                    <a:pt x="3461" y="347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32157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75" y="3158"/>
              <a:ext cx="460" cy="203"/>
            </a:xfrm>
            <a:custGeom>
              <a:avLst/>
              <a:gdLst>
                <a:gd name="T0" fmla="*/ 2062301623 w 479"/>
                <a:gd name="T1" fmla="*/ 2066062466 h 211"/>
                <a:gd name="T2" fmla="*/ 2062301623 w 479"/>
                <a:gd name="T3" fmla="*/ 2066062466 h 211"/>
                <a:gd name="T4" fmla="*/ 2062301623 w 479"/>
                <a:gd name="T5" fmla="*/ 2066062466 h 211"/>
                <a:gd name="T6" fmla="*/ 2062301623 w 479"/>
                <a:gd name="T7" fmla="*/ 2066062466 h 211"/>
                <a:gd name="T8" fmla="*/ 2062301623 w 479"/>
                <a:gd name="T9" fmla="*/ 2066062466 h 211"/>
                <a:gd name="T10" fmla="*/ 2062301623 w 479"/>
                <a:gd name="T11" fmla="*/ 2066062466 h 211"/>
                <a:gd name="T12" fmla="*/ 2062301623 w 479"/>
                <a:gd name="T13" fmla="*/ 2066062466 h 211"/>
                <a:gd name="T14" fmla="*/ 2062301623 w 479"/>
                <a:gd name="T15" fmla="*/ 2066062466 h 211"/>
                <a:gd name="T16" fmla="*/ 2062301623 w 479"/>
                <a:gd name="T17" fmla="*/ 2066062466 h 211"/>
                <a:gd name="T18" fmla="*/ 2062301623 w 479"/>
                <a:gd name="T19" fmla="*/ 2066062466 h 211"/>
                <a:gd name="T20" fmla="*/ 2062301623 w 479"/>
                <a:gd name="T21" fmla="*/ 2066062466 h 211"/>
                <a:gd name="T22" fmla="*/ 2062301623 w 479"/>
                <a:gd name="T23" fmla="*/ 2066062466 h 211"/>
                <a:gd name="T24" fmla="*/ 2062301623 w 479"/>
                <a:gd name="T25" fmla="*/ 2066062466 h 211"/>
                <a:gd name="T26" fmla="*/ 2062301623 w 479"/>
                <a:gd name="T27" fmla="*/ 2066062466 h 211"/>
                <a:gd name="T28" fmla="*/ 2062301623 w 479"/>
                <a:gd name="T29" fmla="*/ 2066062466 h 211"/>
                <a:gd name="T30" fmla="*/ 2062301623 w 479"/>
                <a:gd name="T31" fmla="*/ 2066062466 h 2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9"/>
                <a:gd name="T49" fmla="*/ 0 h 211"/>
                <a:gd name="T50" fmla="*/ 479 w 479"/>
                <a:gd name="T51" fmla="*/ 211 h 2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9" h="211">
                  <a:moveTo>
                    <a:pt x="443" y="54"/>
                  </a:moveTo>
                  <a:cubicBezTo>
                    <a:pt x="356" y="0"/>
                    <a:pt x="266" y="4"/>
                    <a:pt x="266" y="4"/>
                  </a:cubicBezTo>
                  <a:cubicBezTo>
                    <a:pt x="266" y="4"/>
                    <a:pt x="56" y="0"/>
                    <a:pt x="19" y="96"/>
                  </a:cubicBezTo>
                  <a:cubicBezTo>
                    <a:pt x="0" y="147"/>
                    <a:pt x="90" y="183"/>
                    <a:pt x="99" y="187"/>
                  </a:cubicBezTo>
                  <a:cubicBezTo>
                    <a:pt x="108" y="190"/>
                    <a:pt x="196" y="211"/>
                    <a:pt x="227" y="207"/>
                  </a:cubicBezTo>
                  <a:cubicBezTo>
                    <a:pt x="259" y="207"/>
                    <a:pt x="321" y="203"/>
                    <a:pt x="366" y="189"/>
                  </a:cubicBezTo>
                  <a:cubicBezTo>
                    <a:pt x="411" y="174"/>
                    <a:pt x="447" y="153"/>
                    <a:pt x="460" y="131"/>
                  </a:cubicBezTo>
                  <a:cubicBezTo>
                    <a:pt x="474" y="109"/>
                    <a:pt x="479" y="85"/>
                    <a:pt x="443" y="54"/>
                  </a:cubicBezTo>
                  <a:close/>
                  <a:moveTo>
                    <a:pt x="357" y="104"/>
                  </a:moveTo>
                  <a:cubicBezTo>
                    <a:pt x="352" y="131"/>
                    <a:pt x="317" y="139"/>
                    <a:pt x="304" y="143"/>
                  </a:cubicBezTo>
                  <a:cubicBezTo>
                    <a:pt x="290" y="148"/>
                    <a:pt x="264" y="152"/>
                    <a:pt x="234" y="153"/>
                  </a:cubicBezTo>
                  <a:cubicBezTo>
                    <a:pt x="203" y="155"/>
                    <a:pt x="172" y="143"/>
                    <a:pt x="172" y="143"/>
                  </a:cubicBezTo>
                  <a:cubicBezTo>
                    <a:pt x="172" y="143"/>
                    <a:pt x="131" y="133"/>
                    <a:pt x="131" y="97"/>
                  </a:cubicBezTo>
                  <a:cubicBezTo>
                    <a:pt x="149" y="46"/>
                    <a:pt x="256" y="49"/>
                    <a:pt x="256" y="49"/>
                  </a:cubicBezTo>
                  <a:cubicBezTo>
                    <a:pt x="256" y="49"/>
                    <a:pt x="310" y="54"/>
                    <a:pt x="320" y="60"/>
                  </a:cubicBezTo>
                  <a:cubicBezTo>
                    <a:pt x="326" y="61"/>
                    <a:pt x="362" y="77"/>
                    <a:pt x="357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AutoShape 54"/>
            <p:cNvSpPr>
              <a:spLocks/>
            </p:cNvSpPr>
            <p:nvPr/>
          </p:nvSpPr>
          <p:spPr bwMode="auto">
            <a:xfrm>
              <a:off x="1492" y="1114"/>
              <a:ext cx="231" cy="284"/>
            </a:xfrm>
            <a:custGeom>
              <a:avLst/>
              <a:gdLst>
                <a:gd name="T0" fmla="*/ 2058376442 w 241"/>
                <a:gd name="T1" fmla="*/ 2067407986 h 295"/>
                <a:gd name="T2" fmla="*/ 2058376442 w 241"/>
                <a:gd name="T3" fmla="*/ 2067407986 h 295"/>
                <a:gd name="T4" fmla="*/ 2058376442 w 241"/>
                <a:gd name="T5" fmla="*/ 2067407986 h 295"/>
                <a:gd name="T6" fmla="*/ 2058376442 w 241"/>
                <a:gd name="T7" fmla="*/ 2067407986 h 295"/>
                <a:gd name="T8" fmla="*/ 2058376442 w 241"/>
                <a:gd name="T9" fmla="*/ 2067407986 h 295"/>
                <a:gd name="T10" fmla="*/ 2058376442 w 241"/>
                <a:gd name="T11" fmla="*/ 2067407986 h 295"/>
                <a:gd name="T12" fmla="*/ 2058376442 w 241"/>
                <a:gd name="T13" fmla="*/ 2067407986 h 295"/>
                <a:gd name="T14" fmla="*/ 2058376442 w 241"/>
                <a:gd name="T15" fmla="*/ 2067407986 h 295"/>
                <a:gd name="T16" fmla="*/ 2058376442 w 241"/>
                <a:gd name="T17" fmla="*/ 0 h 295"/>
                <a:gd name="T18" fmla="*/ 2058376442 w 241"/>
                <a:gd name="T19" fmla="*/ 2067407986 h 295"/>
                <a:gd name="T20" fmla="*/ 2058376442 w 241"/>
                <a:gd name="T21" fmla="*/ 2067407986 h 295"/>
                <a:gd name="T22" fmla="*/ 2058376442 w 241"/>
                <a:gd name="T23" fmla="*/ 2067407986 h 295"/>
                <a:gd name="T24" fmla="*/ 2058376442 w 241"/>
                <a:gd name="T25" fmla="*/ 2067407986 h 295"/>
                <a:gd name="T26" fmla="*/ 2058376442 w 241"/>
                <a:gd name="T27" fmla="*/ 2067407986 h 295"/>
                <a:gd name="T28" fmla="*/ 2058376442 w 241"/>
                <a:gd name="T29" fmla="*/ 2067407986 h 295"/>
                <a:gd name="T30" fmla="*/ 2058376442 w 241"/>
                <a:gd name="T31" fmla="*/ 2067407986 h 295"/>
                <a:gd name="T32" fmla="*/ 2058376442 w 241"/>
                <a:gd name="T33" fmla="*/ 2067407986 h 295"/>
                <a:gd name="T34" fmla="*/ 2058376442 w 241"/>
                <a:gd name="T35" fmla="*/ 2067407986 h 295"/>
                <a:gd name="T36" fmla="*/ 2058376442 w 241"/>
                <a:gd name="T37" fmla="*/ 2067407986 h 295"/>
                <a:gd name="T38" fmla="*/ 0 w 241"/>
                <a:gd name="T39" fmla="*/ 2067407986 h 295"/>
                <a:gd name="T40" fmla="*/ 2058376442 w 241"/>
                <a:gd name="T41" fmla="*/ 2067407986 h 295"/>
                <a:gd name="T42" fmla="*/ 2058376442 w 241"/>
                <a:gd name="T43" fmla="*/ 2067407986 h 295"/>
                <a:gd name="T44" fmla="*/ 2058376442 w 241"/>
                <a:gd name="T45" fmla="*/ 2067407986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lnTo>
                    <a:pt x="40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AutoShape 55"/>
            <p:cNvSpPr>
              <a:spLocks/>
            </p:cNvSpPr>
            <p:nvPr/>
          </p:nvSpPr>
          <p:spPr bwMode="auto">
            <a:xfrm>
              <a:off x="997" y="1851"/>
              <a:ext cx="36" cy="97"/>
            </a:xfrm>
            <a:custGeom>
              <a:avLst/>
              <a:gdLst>
                <a:gd name="T0" fmla="*/ 0 w 40"/>
                <a:gd name="T1" fmla="*/ 0 h 103"/>
                <a:gd name="T2" fmla="*/ 1932735282 w 40"/>
                <a:gd name="T3" fmla="*/ 2022387512 h 103"/>
                <a:gd name="T4" fmla="*/ 1932735282 w 40"/>
                <a:gd name="T5" fmla="*/ 2022387512 h 103"/>
                <a:gd name="T6" fmla="*/ 1932735282 w 40"/>
                <a:gd name="T7" fmla="*/ 2022387512 h 103"/>
                <a:gd name="T8" fmla="*/ 1932735282 w 40"/>
                <a:gd name="T9" fmla="*/ 2022387512 h 103"/>
                <a:gd name="T10" fmla="*/ 1932735282 w 40"/>
                <a:gd name="T11" fmla="*/ 2022387512 h 103"/>
                <a:gd name="T12" fmla="*/ 1932735282 w 40"/>
                <a:gd name="T13" fmla="*/ 2022387512 h 103"/>
                <a:gd name="T14" fmla="*/ 1932735282 w 40"/>
                <a:gd name="T15" fmla="*/ 2022387512 h 103"/>
                <a:gd name="T16" fmla="*/ 1932735282 w 40"/>
                <a:gd name="T17" fmla="*/ 2022387512 h 103"/>
                <a:gd name="T18" fmla="*/ 0 w 40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03"/>
                <a:gd name="T32" fmla="*/ 40 w 40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03">
                  <a:moveTo>
                    <a:pt x="0" y="0"/>
                  </a:moveTo>
                  <a:cubicBezTo>
                    <a:pt x="0" y="0"/>
                    <a:pt x="19" y="14"/>
                    <a:pt x="22" y="26"/>
                  </a:cubicBezTo>
                  <a:cubicBezTo>
                    <a:pt x="26" y="39"/>
                    <a:pt x="36" y="69"/>
                    <a:pt x="35" y="78"/>
                  </a:cubicBezTo>
                  <a:cubicBezTo>
                    <a:pt x="35" y="87"/>
                    <a:pt x="40" y="101"/>
                    <a:pt x="40" y="101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30" y="79"/>
                    <a:pt x="30" y="74"/>
                  </a:cubicBezTo>
                  <a:cubicBezTo>
                    <a:pt x="30" y="70"/>
                    <a:pt x="23" y="41"/>
                    <a:pt x="23" y="41"/>
                  </a:cubicBezTo>
                  <a:cubicBezTo>
                    <a:pt x="23" y="41"/>
                    <a:pt x="17" y="22"/>
                    <a:pt x="15" y="20"/>
                  </a:cubicBezTo>
                  <a:cubicBezTo>
                    <a:pt x="13" y="17"/>
                    <a:pt x="2" y="5"/>
                    <a:pt x="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AutoShape 56"/>
            <p:cNvSpPr>
              <a:spLocks/>
            </p:cNvSpPr>
            <p:nvPr/>
          </p:nvSpPr>
          <p:spPr bwMode="auto">
            <a:xfrm>
              <a:off x="399" y="1479"/>
              <a:ext cx="113" cy="180"/>
            </a:xfrm>
            <a:custGeom>
              <a:avLst/>
              <a:gdLst>
                <a:gd name="T0" fmla="*/ 2056488577 w 118"/>
                <a:gd name="T1" fmla="*/ 0 h 186"/>
                <a:gd name="T2" fmla="*/ 2056488577 w 118"/>
                <a:gd name="T3" fmla="*/ 2078209981 h 186"/>
                <a:gd name="T4" fmla="*/ 2056488577 w 118"/>
                <a:gd name="T5" fmla="*/ 2078209981 h 186"/>
                <a:gd name="T6" fmla="*/ 2056488577 w 118"/>
                <a:gd name="T7" fmla="*/ 2078209981 h 186"/>
                <a:gd name="T8" fmla="*/ 2056488577 w 118"/>
                <a:gd name="T9" fmla="*/ 2078209981 h 186"/>
                <a:gd name="T10" fmla="*/ 2056488577 w 118"/>
                <a:gd name="T11" fmla="*/ 2078209981 h 186"/>
                <a:gd name="T12" fmla="*/ 2056488577 w 118"/>
                <a:gd name="T13" fmla="*/ 2078209981 h 186"/>
                <a:gd name="T14" fmla="*/ 2056488577 w 118"/>
                <a:gd name="T15" fmla="*/ 2078209981 h 186"/>
                <a:gd name="T16" fmla="*/ 0 w 118"/>
                <a:gd name="T17" fmla="*/ 2078209981 h 186"/>
                <a:gd name="T18" fmla="*/ 2056488577 w 118"/>
                <a:gd name="T19" fmla="*/ 2078209981 h 186"/>
                <a:gd name="T20" fmla="*/ 2056488577 w 118"/>
                <a:gd name="T21" fmla="*/ 2078209981 h 186"/>
                <a:gd name="T22" fmla="*/ 205648857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AutoShape 57"/>
            <p:cNvSpPr>
              <a:spLocks/>
            </p:cNvSpPr>
            <p:nvPr/>
          </p:nvSpPr>
          <p:spPr bwMode="auto">
            <a:xfrm>
              <a:off x="1755" y="2336"/>
              <a:ext cx="124" cy="52"/>
            </a:xfrm>
            <a:custGeom>
              <a:avLst/>
              <a:gdLst>
                <a:gd name="T0" fmla="*/ 0 w 128"/>
                <a:gd name="T1" fmla="*/ 0 h 54"/>
                <a:gd name="T2" fmla="*/ 2080374783 w 128"/>
                <a:gd name="T3" fmla="*/ 2067947216 h 54"/>
                <a:gd name="T4" fmla="*/ 2080374783 w 128"/>
                <a:gd name="T5" fmla="*/ 2067947216 h 54"/>
                <a:gd name="T6" fmla="*/ 2080374783 w 128"/>
                <a:gd name="T7" fmla="*/ 2067947216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30" y="2586"/>
              <a:ext cx="780" cy="219"/>
            </a:xfrm>
            <a:custGeom>
              <a:avLst/>
              <a:gdLst>
                <a:gd name="T0" fmla="*/ 0 w 881"/>
                <a:gd name="T1" fmla="*/ 163 h 247"/>
                <a:gd name="T2" fmla="*/ 458 w 881"/>
                <a:gd name="T3" fmla="*/ 0 h 247"/>
                <a:gd name="T4" fmla="*/ 881 w 881"/>
                <a:gd name="T5" fmla="*/ 58 h 247"/>
                <a:gd name="T6" fmla="*/ 430 w 881"/>
                <a:gd name="T7" fmla="*/ 247 h 247"/>
                <a:gd name="T8" fmla="*/ 0 w 881"/>
                <a:gd name="T9" fmla="*/ 163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247"/>
                <a:gd name="T17" fmla="*/ 881 w 881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247">
                  <a:moveTo>
                    <a:pt x="0" y="163"/>
                  </a:moveTo>
                  <a:lnTo>
                    <a:pt x="458" y="0"/>
                  </a:lnTo>
                  <a:lnTo>
                    <a:pt x="881" y="58"/>
                  </a:lnTo>
                  <a:lnTo>
                    <a:pt x="430" y="247"/>
                  </a:lnTo>
                  <a:lnTo>
                    <a:pt x="0" y="163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52" y="3224"/>
              <a:ext cx="1906" cy="362"/>
            </a:xfrm>
            <a:custGeom>
              <a:avLst/>
              <a:gdLst>
                <a:gd name="T0" fmla="*/ 6 w 1985"/>
                <a:gd name="T1" fmla="*/ 121 h 380"/>
                <a:gd name="T2" fmla="*/ 518 w 1985"/>
                <a:gd name="T3" fmla="*/ 35 h 380"/>
                <a:gd name="T4" fmla="*/ 701 w 1985"/>
                <a:gd name="T5" fmla="*/ 0 h 380"/>
                <a:gd name="T6" fmla="*/ 739 w 1985"/>
                <a:gd name="T7" fmla="*/ 24 h 380"/>
                <a:gd name="T8" fmla="*/ 897 w 1985"/>
                <a:gd name="T9" fmla="*/ 20 h 380"/>
                <a:gd name="T10" fmla="*/ 1008 w 1985"/>
                <a:gd name="T11" fmla="*/ 16 h 380"/>
                <a:gd name="T12" fmla="*/ 1028 w 1985"/>
                <a:gd name="T13" fmla="*/ 12 h 380"/>
                <a:gd name="T14" fmla="*/ 1084 w 1985"/>
                <a:gd name="T15" fmla="*/ 48 h 380"/>
                <a:gd name="T16" fmla="*/ 1140 w 1985"/>
                <a:gd name="T17" fmla="*/ 88 h 380"/>
                <a:gd name="T18" fmla="*/ 1193 w 1985"/>
                <a:gd name="T19" fmla="*/ 174 h 380"/>
                <a:gd name="T20" fmla="*/ 1221 w 1985"/>
                <a:gd name="T21" fmla="*/ 230 h 380"/>
                <a:gd name="T22" fmla="*/ 1241 w 1985"/>
                <a:gd name="T23" fmla="*/ 220 h 380"/>
                <a:gd name="T24" fmla="*/ 1246 w 1985"/>
                <a:gd name="T25" fmla="*/ 107 h 380"/>
                <a:gd name="T26" fmla="*/ 1300 w 1985"/>
                <a:gd name="T27" fmla="*/ 107 h 380"/>
                <a:gd name="T28" fmla="*/ 1441 w 1985"/>
                <a:gd name="T29" fmla="*/ 112 h 380"/>
                <a:gd name="T30" fmla="*/ 1553 w 1985"/>
                <a:gd name="T31" fmla="*/ 110 h 380"/>
                <a:gd name="T32" fmla="*/ 1589 w 1985"/>
                <a:gd name="T33" fmla="*/ 109 h 380"/>
                <a:gd name="T34" fmla="*/ 1739 w 1985"/>
                <a:gd name="T35" fmla="*/ 128 h 380"/>
                <a:gd name="T36" fmla="*/ 1894 w 1985"/>
                <a:gd name="T37" fmla="*/ 139 h 380"/>
                <a:gd name="T38" fmla="*/ 1985 w 1985"/>
                <a:gd name="T39" fmla="*/ 363 h 380"/>
                <a:gd name="T40" fmla="*/ 1974 w 1985"/>
                <a:gd name="T41" fmla="*/ 380 h 380"/>
                <a:gd name="T42" fmla="*/ 1314 w 1985"/>
                <a:gd name="T43" fmla="*/ 328 h 380"/>
                <a:gd name="T44" fmla="*/ 1239 w 1985"/>
                <a:gd name="T45" fmla="*/ 322 h 380"/>
                <a:gd name="T46" fmla="*/ 1234 w 1985"/>
                <a:gd name="T47" fmla="*/ 313 h 380"/>
                <a:gd name="T48" fmla="*/ 1181 w 1985"/>
                <a:gd name="T49" fmla="*/ 326 h 380"/>
                <a:gd name="T50" fmla="*/ 991 w 1985"/>
                <a:gd name="T51" fmla="*/ 337 h 380"/>
                <a:gd name="T52" fmla="*/ 923 w 1985"/>
                <a:gd name="T53" fmla="*/ 344 h 380"/>
                <a:gd name="T54" fmla="*/ 866 w 1985"/>
                <a:gd name="T55" fmla="*/ 348 h 380"/>
                <a:gd name="T56" fmla="*/ 672 w 1985"/>
                <a:gd name="T57" fmla="*/ 361 h 380"/>
                <a:gd name="T58" fmla="*/ 650 w 1985"/>
                <a:gd name="T59" fmla="*/ 274 h 380"/>
                <a:gd name="T60" fmla="*/ 646 w 1985"/>
                <a:gd name="T61" fmla="*/ 247 h 380"/>
                <a:gd name="T62" fmla="*/ 569 w 1985"/>
                <a:gd name="T63" fmla="*/ 269 h 380"/>
                <a:gd name="T64" fmla="*/ 258 w 1985"/>
                <a:gd name="T65" fmla="*/ 332 h 380"/>
                <a:gd name="T66" fmla="*/ 226 w 1985"/>
                <a:gd name="T67" fmla="*/ 339 h 380"/>
                <a:gd name="T68" fmla="*/ 179 w 1985"/>
                <a:gd name="T69" fmla="*/ 306 h 380"/>
                <a:gd name="T70" fmla="*/ 48 w 1985"/>
                <a:gd name="T71" fmla="*/ 193 h 380"/>
                <a:gd name="T72" fmla="*/ 13 w 1985"/>
                <a:gd name="T73" fmla="*/ 163 h 380"/>
                <a:gd name="T74" fmla="*/ 13 w 1985"/>
                <a:gd name="T75" fmla="*/ 157 h 380"/>
                <a:gd name="T76" fmla="*/ 9 w 1985"/>
                <a:gd name="T77" fmla="*/ 151 h 380"/>
                <a:gd name="T78" fmla="*/ 10 w 1985"/>
                <a:gd name="T79" fmla="*/ 146 h 380"/>
                <a:gd name="T80" fmla="*/ 0 w 1985"/>
                <a:gd name="T81" fmla="*/ 134 h 380"/>
                <a:gd name="T82" fmla="*/ 6 w 1985"/>
                <a:gd name="T83" fmla="*/ 121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65" y="3172"/>
              <a:ext cx="1107" cy="419"/>
            </a:xfrm>
            <a:custGeom>
              <a:avLst/>
              <a:gdLst>
                <a:gd name="T0" fmla="*/ 2061807803 w 1153"/>
                <a:gd name="T1" fmla="*/ 2068495743 h 435"/>
                <a:gd name="T2" fmla="*/ 0 w 1153"/>
                <a:gd name="T3" fmla="*/ 2068495743 h 435"/>
                <a:gd name="T4" fmla="*/ 2061807803 w 1153"/>
                <a:gd name="T5" fmla="*/ 2068495743 h 435"/>
                <a:gd name="T6" fmla="*/ 2061807803 w 1153"/>
                <a:gd name="T7" fmla="*/ 2068495743 h 435"/>
                <a:gd name="T8" fmla="*/ 2061807803 w 1153"/>
                <a:gd name="T9" fmla="*/ 2068495743 h 435"/>
                <a:gd name="T10" fmla="*/ 2061807803 w 1153"/>
                <a:gd name="T11" fmla="*/ 2068495743 h 435"/>
                <a:gd name="T12" fmla="*/ 2061807803 w 1153"/>
                <a:gd name="T13" fmla="*/ 2068495743 h 435"/>
                <a:gd name="T14" fmla="*/ 2061807803 w 1153"/>
                <a:gd name="T15" fmla="*/ 2068495743 h 435"/>
                <a:gd name="T16" fmla="*/ 2061807803 w 1153"/>
                <a:gd name="T17" fmla="*/ 2068495743 h 435"/>
                <a:gd name="T18" fmla="*/ 2061807803 w 1153"/>
                <a:gd name="T19" fmla="*/ 0 h 435"/>
                <a:gd name="T20" fmla="*/ 2061807803 w 1153"/>
                <a:gd name="T21" fmla="*/ 2068495743 h 435"/>
                <a:gd name="T22" fmla="*/ 2061807803 w 1153"/>
                <a:gd name="T23" fmla="*/ 2068495743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3"/>
                <a:gd name="T37" fmla="*/ 0 h 435"/>
                <a:gd name="T38" fmla="*/ 1153 w 1153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3" h="435">
                  <a:moveTo>
                    <a:pt x="838" y="9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6" y="432"/>
                    <a:pt x="117" y="435"/>
                    <a:pt x="120" y="435"/>
                  </a:cubicBezTo>
                  <a:cubicBezTo>
                    <a:pt x="123" y="435"/>
                    <a:pt x="258" y="416"/>
                    <a:pt x="258" y="416"/>
                  </a:cubicBezTo>
                  <a:cubicBezTo>
                    <a:pt x="1000" y="282"/>
                    <a:pt x="1000" y="282"/>
                    <a:pt x="1000" y="282"/>
                  </a:cubicBezTo>
                  <a:cubicBezTo>
                    <a:pt x="1153" y="254"/>
                    <a:pt x="1153" y="254"/>
                    <a:pt x="1153" y="254"/>
                  </a:cubicBezTo>
                  <a:cubicBezTo>
                    <a:pt x="1153" y="254"/>
                    <a:pt x="1142" y="264"/>
                    <a:pt x="1131" y="251"/>
                  </a:cubicBezTo>
                  <a:cubicBezTo>
                    <a:pt x="1121" y="237"/>
                    <a:pt x="978" y="72"/>
                    <a:pt x="978" y="7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838" y="7"/>
                    <a:pt x="838" y="7"/>
                    <a:pt x="838" y="7"/>
                  </a:cubicBezTo>
                  <a:lnTo>
                    <a:pt x="83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140" y="2981"/>
              <a:ext cx="1906" cy="364"/>
            </a:xfrm>
            <a:custGeom>
              <a:avLst/>
              <a:gdLst>
                <a:gd name="T0" fmla="*/ 2062017043 w 1985"/>
                <a:gd name="T1" fmla="*/ 2057063283 h 380"/>
                <a:gd name="T2" fmla="*/ 2062017043 w 1985"/>
                <a:gd name="T3" fmla="*/ 2057063283 h 380"/>
                <a:gd name="T4" fmla="*/ 2062017043 w 1985"/>
                <a:gd name="T5" fmla="*/ 0 h 380"/>
                <a:gd name="T6" fmla="*/ 2062017043 w 1985"/>
                <a:gd name="T7" fmla="*/ 2057063283 h 380"/>
                <a:gd name="T8" fmla="*/ 2062017043 w 1985"/>
                <a:gd name="T9" fmla="*/ 2057063283 h 380"/>
                <a:gd name="T10" fmla="*/ 2062017043 w 1985"/>
                <a:gd name="T11" fmla="*/ 2057063283 h 380"/>
                <a:gd name="T12" fmla="*/ 2062017043 w 1985"/>
                <a:gd name="T13" fmla="*/ 2057063283 h 380"/>
                <a:gd name="T14" fmla="*/ 2062017043 w 1985"/>
                <a:gd name="T15" fmla="*/ 2057063283 h 380"/>
                <a:gd name="T16" fmla="*/ 2062017043 w 1985"/>
                <a:gd name="T17" fmla="*/ 2057063283 h 380"/>
                <a:gd name="T18" fmla="*/ 2062017043 w 1985"/>
                <a:gd name="T19" fmla="*/ 2057063283 h 380"/>
                <a:gd name="T20" fmla="*/ 2062017043 w 1985"/>
                <a:gd name="T21" fmla="*/ 2057063283 h 380"/>
                <a:gd name="T22" fmla="*/ 2062017043 w 1985"/>
                <a:gd name="T23" fmla="*/ 2057063283 h 380"/>
                <a:gd name="T24" fmla="*/ 2062017043 w 1985"/>
                <a:gd name="T25" fmla="*/ 2057063283 h 380"/>
                <a:gd name="T26" fmla="*/ 2062017043 w 1985"/>
                <a:gd name="T27" fmla="*/ 2057063283 h 380"/>
                <a:gd name="T28" fmla="*/ 2062017043 w 1985"/>
                <a:gd name="T29" fmla="*/ 2057063283 h 380"/>
                <a:gd name="T30" fmla="*/ 2062017043 w 1985"/>
                <a:gd name="T31" fmla="*/ 2057063283 h 380"/>
                <a:gd name="T32" fmla="*/ 2062017043 w 1985"/>
                <a:gd name="T33" fmla="*/ 2057063283 h 380"/>
                <a:gd name="T34" fmla="*/ 2062017043 w 1985"/>
                <a:gd name="T35" fmla="*/ 2057063283 h 380"/>
                <a:gd name="T36" fmla="*/ 2062017043 w 1985"/>
                <a:gd name="T37" fmla="*/ 2057063283 h 380"/>
                <a:gd name="T38" fmla="*/ 2062017043 w 1985"/>
                <a:gd name="T39" fmla="*/ 2057063283 h 380"/>
                <a:gd name="T40" fmla="*/ 2062017043 w 1985"/>
                <a:gd name="T41" fmla="*/ 2057063283 h 380"/>
                <a:gd name="T42" fmla="*/ 2062017043 w 1985"/>
                <a:gd name="T43" fmla="*/ 2057063283 h 380"/>
                <a:gd name="T44" fmla="*/ 2062017043 w 1985"/>
                <a:gd name="T45" fmla="*/ 2057063283 h 380"/>
                <a:gd name="T46" fmla="*/ 2062017043 w 1985"/>
                <a:gd name="T47" fmla="*/ 2057063283 h 380"/>
                <a:gd name="T48" fmla="*/ 2062017043 w 1985"/>
                <a:gd name="T49" fmla="*/ 2057063283 h 380"/>
                <a:gd name="T50" fmla="*/ 2062017043 w 1985"/>
                <a:gd name="T51" fmla="*/ 2057063283 h 380"/>
                <a:gd name="T52" fmla="*/ 2062017043 w 1985"/>
                <a:gd name="T53" fmla="*/ 2057063283 h 380"/>
                <a:gd name="T54" fmla="*/ 2062017043 w 1985"/>
                <a:gd name="T55" fmla="*/ 2057063283 h 380"/>
                <a:gd name="T56" fmla="*/ 2062017043 w 1985"/>
                <a:gd name="T57" fmla="*/ 2057063283 h 380"/>
                <a:gd name="T58" fmla="*/ 2062017043 w 1985"/>
                <a:gd name="T59" fmla="*/ 2057063283 h 380"/>
                <a:gd name="T60" fmla="*/ 2062017043 w 1985"/>
                <a:gd name="T61" fmla="*/ 2057063283 h 380"/>
                <a:gd name="T62" fmla="*/ 2062017043 w 1985"/>
                <a:gd name="T63" fmla="*/ 2057063283 h 380"/>
                <a:gd name="T64" fmla="*/ 2062017043 w 1985"/>
                <a:gd name="T65" fmla="*/ 2057063283 h 380"/>
                <a:gd name="T66" fmla="*/ 2062017043 w 1985"/>
                <a:gd name="T67" fmla="*/ 2057063283 h 380"/>
                <a:gd name="T68" fmla="*/ 2062017043 w 1985"/>
                <a:gd name="T69" fmla="*/ 2057063283 h 380"/>
                <a:gd name="T70" fmla="*/ 2062017043 w 1985"/>
                <a:gd name="T71" fmla="*/ 2057063283 h 380"/>
                <a:gd name="T72" fmla="*/ 2062017043 w 1985"/>
                <a:gd name="T73" fmla="*/ 2057063283 h 380"/>
                <a:gd name="T74" fmla="*/ 2062017043 w 1985"/>
                <a:gd name="T75" fmla="*/ 2057063283 h 380"/>
                <a:gd name="T76" fmla="*/ 2062017043 w 1985"/>
                <a:gd name="T77" fmla="*/ 2057063283 h 380"/>
                <a:gd name="T78" fmla="*/ 2062017043 w 1985"/>
                <a:gd name="T79" fmla="*/ 2057063283 h 380"/>
                <a:gd name="T80" fmla="*/ 0 w 1985"/>
                <a:gd name="T81" fmla="*/ 2057063283 h 380"/>
                <a:gd name="T82" fmla="*/ 2062017043 w 1985"/>
                <a:gd name="T83" fmla="*/ 2057063283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907" y="3035"/>
              <a:ext cx="273" cy="133"/>
            </a:xfrm>
            <a:custGeom>
              <a:avLst/>
              <a:gdLst>
                <a:gd name="T0" fmla="*/ 2071600833 w 283"/>
                <a:gd name="T1" fmla="*/ 2054786511 h 139"/>
                <a:gd name="T2" fmla="*/ 2071600833 w 283"/>
                <a:gd name="T3" fmla="*/ 2054786511 h 139"/>
                <a:gd name="T4" fmla="*/ 2071600833 w 283"/>
                <a:gd name="T5" fmla="*/ 0 h 139"/>
                <a:gd name="T6" fmla="*/ 2071600833 w 283"/>
                <a:gd name="T7" fmla="*/ 2054786511 h 139"/>
                <a:gd name="T8" fmla="*/ 0 w 283"/>
                <a:gd name="T9" fmla="*/ 2054786511 h 139"/>
                <a:gd name="T10" fmla="*/ 2071600833 w 283"/>
                <a:gd name="T11" fmla="*/ 2054786511 h 139"/>
                <a:gd name="T12" fmla="*/ 2071600833 w 283"/>
                <a:gd name="T13" fmla="*/ 2054786511 h 139"/>
                <a:gd name="T14" fmla="*/ 2071600833 w 283"/>
                <a:gd name="T15" fmla="*/ 2054786511 h 139"/>
                <a:gd name="T16" fmla="*/ 2071600833 w 283"/>
                <a:gd name="T17" fmla="*/ 2054786511 h 139"/>
                <a:gd name="T18" fmla="*/ 2071600833 w 283"/>
                <a:gd name="T19" fmla="*/ 2054786511 h 139"/>
                <a:gd name="T20" fmla="*/ 2071600833 w 283"/>
                <a:gd name="T21" fmla="*/ 2054786511 h 139"/>
                <a:gd name="T22" fmla="*/ 2071600833 w 283"/>
                <a:gd name="T23" fmla="*/ 2054786511 h 139"/>
                <a:gd name="T24" fmla="*/ 2071600833 w 283"/>
                <a:gd name="T25" fmla="*/ 2054786511 h 139"/>
                <a:gd name="T26" fmla="*/ 2071600833 w 283"/>
                <a:gd name="T27" fmla="*/ 2054786511 h 139"/>
                <a:gd name="T28" fmla="*/ 2071600833 w 283"/>
                <a:gd name="T29" fmla="*/ 205478651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139"/>
                <a:gd name="T47" fmla="*/ 283 w 283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139">
                  <a:moveTo>
                    <a:pt x="241" y="25"/>
                  </a:moveTo>
                  <a:cubicBezTo>
                    <a:pt x="159" y="3"/>
                    <a:pt x="159" y="3"/>
                    <a:pt x="159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34" y="139"/>
                    <a:pt x="139" y="139"/>
                  </a:cubicBezTo>
                  <a:cubicBezTo>
                    <a:pt x="144" y="139"/>
                    <a:pt x="200" y="103"/>
                    <a:pt x="200" y="103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3" y="42"/>
                    <a:pt x="283" y="42"/>
                    <a:pt x="283" y="42"/>
                  </a:cubicBezTo>
                  <a:lnTo>
                    <a:pt x="241" y="25"/>
                  </a:lnTo>
                  <a:close/>
                  <a:moveTo>
                    <a:pt x="152" y="99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165" y="90"/>
                    <a:pt x="165" y="90"/>
                    <a:pt x="165" y="90"/>
                  </a:cubicBezTo>
                  <a:lnTo>
                    <a:pt x="152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Text Box 23"/>
          <p:cNvSpPr txBox="1">
            <a:spLocks noChangeArrowheads="1"/>
          </p:cNvSpPr>
          <p:nvPr/>
        </p:nvSpPr>
        <p:spPr bwMode="gray">
          <a:xfrm>
            <a:off x="3349625" y="1905000"/>
            <a:ext cx="1908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4625" indent="-174625" eaLnBrk="1" hangingPunct="1">
              <a:spcBef>
                <a:spcPct val="20000"/>
              </a:spcBef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sz="1500" b="1" noProof="1">
                <a:solidFill>
                  <a:srgbClr val="4D4D4D"/>
                </a:solidFill>
              </a:rPr>
              <a:t>Comprehensive Energy Strategy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3529013" y="1239833"/>
            <a:ext cx="5322887" cy="3460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BFBFB"/>
              </a:gs>
            </a:gsLst>
            <a:lin ang="5400000" scaled="1"/>
          </a:gradFill>
          <a:ln w="19050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90000" rIns="72000" bIns="9000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b="1" i="1" dirty="0"/>
              <a:t>We’re going to cover….</a:t>
            </a:r>
          </a:p>
        </p:txBody>
      </p:sp>
      <p:pic>
        <p:nvPicPr>
          <p:cNvPr id="39" name="Picture 7" descr="A generalized natural gas industry process flow diagram that goes from the well to the consum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7" t="51479" r="2400" b="30967"/>
          <a:stretch/>
        </p:blipFill>
        <p:spPr bwMode="auto">
          <a:xfrm>
            <a:off x="5943600" y="6100389"/>
            <a:ext cx="685800" cy="7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A generalized natural gas industry process flow diagram that goes from the well to the consum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7" t="22020" r="2400" b="61070"/>
          <a:stretch/>
        </p:blipFill>
        <p:spPr bwMode="auto">
          <a:xfrm>
            <a:off x="357983" y="6103666"/>
            <a:ext cx="708817" cy="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A generalized natural gas industry process flow diagram that goes from the well to the consum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7" t="37866" r="2400" b="48521"/>
          <a:stretch/>
        </p:blipFill>
        <p:spPr bwMode="auto">
          <a:xfrm>
            <a:off x="2895600" y="6169562"/>
            <a:ext cx="803601" cy="6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A generalized natural gas industry process flow diagram that goes from the well to the consum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7" t="66929" r="2400" b="19062"/>
          <a:stretch/>
        </p:blipFill>
        <p:spPr bwMode="auto">
          <a:xfrm>
            <a:off x="8149438" y="6048387"/>
            <a:ext cx="918362" cy="8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3"/>
          <p:cNvSpPr txBox="1">
            <a:spLocks noChangeArrowheads="1"/>
          </p:cNvSpPr>
          <p:nvPr/>
        </p:nvSpPr>
        <p:spPr bwMode="gray">
          <a:xfrm>
            <a:off x="3352800" y="2936708"/>
            <a:ext cx="1908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4625" indent="-174625">
              <a:spcBef>
                <a:spcPct val="20000"/>
              </a:spcBef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sz="1500" b="1" noProof="1">
                <a:solidFill>
                  <a:srgbClr val="4D4D4D"/>
                </a:solidFill>
              </a:rPr>
              <a:t>Gas Growth Economics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gray">
          <a:xfrm>
            <a:off x="5254625" y="1905000"/>
            <a:ext cx="1908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4625" indent="-174625" eaLnBrk="1" hangingPunct="1">
              <a:spcBef>
                <a:spcPct val="20000"/>
              </a:spcBef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sz="1500" b="1" noProof="1">
                <a:solidFill>
                  <a:srgbClr val="4D4D4D"/>
                </a:solidFill>
              </a:rPr>
              <a:t>Gas Expansion Tools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gray">
          <a:xfrm>
            <a:off x="5257800" y="2936708"/>
            <a:ext cx="1908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4625" indent="-174625" eaLnBrk="1" hangingPunct="1">
              <a:spcBef>
                <a:spcPct val="20000"/>
              </a:spcBef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sz="1500" b="1" noProof="1">
                <a:solidFill>
                  <a:srgbClr val="4D4D4D"/>
                </a:solidFill>
              </a:rPr>
              <a:t>Gas Expansion Project Selection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gray">
          <a:xfrm>
            <a:off x="7159625" y="1905000"/>
            <a:ext cx="1908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74625" indent="-174625" eaLnBrk="1" hangingPunct="1">
              <a:spcBef>
                <a:spcPct val="20000"/>
              </a:spcBef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sz="1500" b="1" noProof="1">
                <a:solidFill>
                  <a:srgbClr val="4D4D4D"/>
                </a:solidFill>
              </a:rPr>
              <a:t>Residential Gas Expansion  - Project Overview</a:t>
            </a:r>
          </a:p>
        </p:txBody>
      </p:sp>
      <p:sp>
        <p:nvSpPr>
          <p:cNvPr id="5" name="AutoShape 6" descr="Image result for q&amp;a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 descr="Image result for q&amp;a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36708"/>
            <a:ext cx="1765300" cy="12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772400" y="4114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111779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4" grpId="0"/>
      <p:bldP spid="45" grpId="0"/>
      <p:bldP spid="46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Comprehensive Energy Strategy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226268" cy="5562600"/>
          </a:xfrm>
        </p:spPr>
        <p:txBody>
          <a:bodyPr/>
          <a:lstStyle/>
          <a:p>
            <a:r>
              <a:rPr lang="en-US" sz="1800" dirty="0"/>
              <a:t>Covers all fuels in all sectors with a planning horizon out to 2050</a:t>
            </a:r>
          </a:p>
          <a:p>
            <a:r>
              <a:rPr lang="en-US" sz="1800" dirty="0"/>
              <a:t>Advances the Governor’s agenda of moving Connecticut towards a cheaper, cleaner and more reliable energy future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25-Year Hurdle Rate Model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System Expansion (SE) rates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SER rate mechanism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Allocation of Non-Firm Margin (“NFM”) for expansion projects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Defines “Portfolio” projects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Pre-construction requirements (customer commitments)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Compliance/Regulatory oversight (order 11 &amp; 21)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1800" dirty="0"/>
          </a:p>
          <a:p>
            <a:pPr lvl="1"/>
            <a:endParaRPr lang="en-US" sz="2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8571" r="47857" b="44127"/>
          <a:stretch/>
        </p:blipFill>
        <p:spPr bwMode="auto">
          <a:xfrm>
            <a:off x="6172199" y="5122858"/>
            <a:ext cx="2890623" cy="13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t="7302" r="30446" b="1558"/>
          <a:stretch/>
        </p:blipFill>
        <p:spPr bwMode="auto">
          <a:xfrm>
            <a:off x="6100184" y="1396296"/>
            <a:ext cx="2662816" cy="363290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Gas Growth Economics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0740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On a net present value basis, the company is expected to recover its investment over the course of 25 years.  While Yankee Gas recovers its investment through Base Rates, a portion of Base Rates is also for current expenses (O&amp;M, Income Tax, &amp; Property Tax)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935063"/>
            <a:ext cx="411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Inputs to the Model: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Hurdle Rate Model is a Discounted Cash Flow Model that analyzes the net effect of: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Investment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 Investment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Meter Investment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Income Taxes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Property Taxes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O&amp;M Expenses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 Revenues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Customer Surcharge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CIAC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Discount Rate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Yankee Gas’ authorized rate of return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of gas is a pass-through cost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09429"/>
              </p:ext>
            </p:extLst>
          </p:nvPr>
        </p:nvGraphicFramePr>
        <p:xfrm>
          <a:off x="4267200" y="2064835"/>
          <a:ext cx="4663440" cy="387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343400" y="60198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CC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CC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CC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CC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 b="1" u="sng" kern="0" dirty="0">
                <a:solidFill>
                  <a:schemeClr val="tx1"/>
                </a:solidFill>
                <a:latin typeface="+mn-lt"/>
              </a:rPr>
              <a:t>Hurdle Rate Model</a:t>
            </a:r>
            <a:br>
              <a:rPr lang="en-US" sz="1600" b="1" kern="0" dirty="0">
                <a:solidFill>
                  <a:schemeClr val="tx1"/>
                </a:solidFill>
                <a:latin typeface="+mn-lt"/>
              </a:rPr>
            </a:br>
            <a:r>
              <a:rPr lang="en-US" sz="1600" b="1" i="1" kern="0" dirty="0">
                <a:solidFill>
                  <a:schemeClr val="tx1"/>
                </a:solidFill>
                <a:latin typeface="+mn-lt"/>
              </a:rPr>
              <a:t>Example of Investment Recovery</a:t>
            </a:r>
            <a:endParaRPr lang="en-US" altLang="en-US" sz="1600" b="1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 Expansion Tool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705600" cy="5410200"/>
          </a:xfrm>
        </p:spPr>
        <p:txBody>
          <a:bodyPr/>
          <a:lstStyle/>
          <a:p>
            <a:r>
              <a:rPr lang="en-US" dirty="0"/>
              <a:t>Excess Project Revenue</a:t>
            </a:r>
          </a:p>
          <a:p>
            <a:r>
              <a:rPr lang="en-US" dirty="0"/>
              <a:t>Non-Firm Margin Credits (NMFCs)</a:t>
            </a:r>
          </a:p>
          <a:p>
            <a:r>
              <a:rPr lang="en-US" dirty="0"/>
              <a:t>Construction Concessions from Municipalities </a:t>
            </a:r>
          </a:p>
          <a:p>
            <a:pPr lvl="1"/>
            <a:r>
              <a:rPr lang="en-US" dirty="0"/>
              <a:t>Permits</a:t>
            </a:r>
          </a:p>
          <a:p>
            <a:pPr lvl="1"/>
            <a:r>
              <a:rPr lang="en-US" dirty="0"/>
              <a:t>Police (Traffic Control)</a:t>
            </a:r>
          </a:p>
          <a:p>
            <a:pPr lvl="1"/>
            <a:r>
              <a:rPr lang="en-US" dirty="0"/>
              <a:t>Permanent Restoration</a:t>
            </a:r>
          </a:p>
          <a:p>
            <a:r>
              <a:rPr lang="en-US" dirty="0"/>
              <a:t>Not-To-Exceed (NTX) Design-Build Contracts</a:t>
            </a:r>
          </a:p>
          <a:p>
            <a:r>
              <a:rPr lang="en-US" dirty="0"/>
              <a:t>Customer Conversions Incentives</a:t>
            </a:r>
          </a:p>
          <a:p>
            <a:pPr lvl="1"/>
            <a:r>
              <a:rPr lang="en-US" dirty="0"/>
              <a:t>Low Interesting Financing (&lt;1% for 10 years)</a:t>
            </a:r>
          </a:p>
          <a:p>
            <a:pPr lvl="1"/>
            <a:r>
              <a:rPr lang="en-US" dirty="0"/>
              <a:t>Energy Efficiency Rebates</a:t>
            </a:r>
          </a:p>
          <a:p>
            <a:pPr lvl="1"/>
            <a:r>
              <a:rPr lang="en-US" dirty="0"/>
              <a:t>System Expansion Bill Credit ($250)</a:t>
            </a:r>
          </a:p>
          <a:p>
            <a:pPr lvl="1"/>
            <a:r>
              <a:rPr lang="en-US" dirty="0"/>
              <a:t>Reduced Equipment Pricing - Manufacturers</a:t>
            </a:r>
          </a:p>
          <a:p>
            <a:pPr lvl="1"/>
            <a:r>
              <a:rPr lang="en-US" dirty="0"/>
              <a:t>Value Price Program – Conversion Contractors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97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Project Locations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95800" y="1219200"/>
            <a:ext cx="441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dirty="0"/>
              <a:t>Locate areas unserved within close proximity to current natural gas system</a:t>
            </a:r>
          </a:p>
          <a:p>
            <a:pPr marL="342900" indent="-342900" fontAlgn="base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dirty="0"/>
              <a:t>Are there system efficiencies to gain by connecting segments of the distribution system?</a:t>
            </a:r>
          </a:p>
          <a:p>
            <a:pPr marL="342900" indent="-342900" fontAlgn="base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dirty="0"/>
              <a:t>Is the ratio of density to size of the homes adequate?</a:t>
            </a:r>
          </a:p>
          <a:p>
            <a:pPr marL="342900" indent="-342900" fontAlgn="base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dirty="0"/>
              <a:t>How does the location synch up with the municipal paving program or other utility work?</a:t>
            </a:r>
          </a:p>
          <a:p>
            <a:pPr marL="342900" indent="-342900" fontAlgn="base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dirty="0"/>
              <a:t>Do we have all of the components necessary to offer residents a no cost gas service?</a:t>
            </a:r>
          </a:p>
        </p:txBody>
      </p:sp>
      <p:grpSp>
        <p:nvGrpSpPr>
          <p:cNvPr id="4096" name="Group 4095"/>
          <p:cNvGrpSpPr/>
          <p:nvPr/>
        </p:nvGrpSpPr>
        <p:grpSpPr>
          <a:xfrm>
            <a:off x="23885" y="1066800"/>
            <a:ext cx="4471915" cy="5562600"/>
            <a:chOff x="3276600" y="723472"/>
            <a:chExt cx="5267325" cy="72961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723472"/>
              <a:ext cx="5267325" cy="729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7543800" y="3644783"/>
              <a:ext cx="909793" cy="1811157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96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Ansonia Residential Expansion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2273" y="1032491"/>
            <a:ext cx="56417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Project Route 22,475’ or 4.25 miles 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$2.9M Investment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172 Meters Over 3 Years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$1M NFMCs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Access to gas for over 294 residential properties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Construction began August 30, 2016 utilizing 3 contractor crews and was completed November 17, 2016</a:t>
            </a:r>
          </a:p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59 gas services have been installed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67305" y="1143000"/>
            <a:ext cx="3426073" cy="5670905"/>
            <a:chOff x="126649" y="1057053"/>
            <a:chExt cx="3945576" cy="57150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126649" y="1057053"/>
              <a:ext cx="3945576" cy="5715000"/>
              <a:chOff x="126649" y="1057053"/>
              <a:chExt cx="3945576" cy="5715000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126649" y="1057053"/>
                <a:ext cx="3945576" cy="5715000"/>
                <a:chOff x="126649" y="1057053"/>
                <a:chExt cx="3945576" cy="5715000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126649" y="1057053"/>
                  <a:ext cx="3945576" cy="5715000"/>
                  <a:chOff x="76200" y="1066800"/>
                  <a:chExt cx="4097977" cy="5715000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76200" y="1066800"/>
                    <a:ext cx="4097977" cy="5715000"/>
                    <a:chOff x="76200" y="1066800"/>
                    <a:chExt cx="4097977" cy="5715000"/>
                  </a:xfrm>
                </p:grpSpPr>
                <p:pic>
                  <p:nvPicPr>
                    <p:cNvPr id="1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6200" y="1066800"/>
                      <a:ext cx="4097977" cy="5715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flipH="1" flipV="1">
                      <a:off x="533400" y="5410200"/>
                      <a:ext cx="304800" cy="6096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flipV="1">
                      <a:off x="533400" y="4953000"/>
                      <a:ext cx="495300" cy="4572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V="1">
                      <a:off x="1219200" y="6019800"/>
                      <a:ext cx="1828800" cy="7620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flipV="1">
                      <a:off x="3048000" y="5867400"/>
                      <a:ext cx="838200" cy="1524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flipH="1" flipV="1">
                      <a:off x="2590800" y="4572000"/>
                      <a:ext cx="457200" cy="14478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flipH="1">
                      <a:off x="1905000" y="5438997"/>
                      <a:ext cx="985836" cy="35220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flipH="1" flipV="1">
                      <a:off x="1905000" y="5791200"/>
                      <a:ext cx="228600" cy="6096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flipV="1">
                      <a:off x="1905000" y="5600700"/>
                      <a:ext cx="0" cy="1905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flipV="1">
                      <a:off x="1905000" y="5295900"/>
                      <a:ext cx="228600" cy="3048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flipV="1">
                      <a:off x="2133600" y="5029200"/>
                      <a:ext cx="76200" cy="2667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flipH="1" flipV="1">
                      <a:off x="2019300" y="4572000"/>
                      <a:ext cx="190500" cy="4572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flipH="1">
                      <a:off x="1752600" y="4572000"/>
                      <a:ext cx="266700" cy="762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 flipH="1" flipV="1">
                      <a:off x="1676400" y="3733800"/>
                      <a:ext cx="342900" cy="8382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flipV="1">
                      <a:off x="2114550" y="4343400"/>
                      <a:ext cx="1238250" cy="3810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>
                      <a:off x="3352800" y="4343400"/>
                      <a:ext cx="533400" cy="15240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flipH="1" flipV="1">
                      <a:off x="2019300" y="2667000"/>
                      <a:ext cx="190500" cy="9144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flipV="1">
                      <a:off x="2114550" y="2743200"/>
                      <a:ext cx="781050" cy="2286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flipH="1" flipV="1">
                      <a:off x="2171700" y="1219200"/>
                      <a:ext cx="295275" cy="16383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</p:grpSp>
              <p:cxnSp>
                <p:nvCxnSpPr>
                  <p:cNvPr id="130" name="Straight Connector 129"/>
                  <p:cNvCxnSpPr/>
                  <p:nvPr/>
                </p:nvCxnSpPr>
                <p:spPr>
                  <a:xfrm flipH="1" flipV="1">
                    <a:off x="838200" y="6019800"/>
                    <a:ext cx="381000" cy="762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79646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</p:cxnSp>
            </p:grp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860311" y="5857653"/>
                  <a:ext cx="366831" cy="16214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7964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1219200" y="5445755"/>
                  <a:ext cx="7942" cy="41189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7964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219200" y="5286153"/>
                  <a:ext cx="123127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7964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2145931" y="3585785"/>
                <a:ext cx="181704" cy="632273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841198" y="2733453"/>
                <a:ext cx="146733" cy="619347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2685295" y="3352800"/>
                <a:ext cx="302635" cy="10218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17" name="Straight Connector 116"/>
            <p:cNvCxnSpPr/>
            <p:nvPr/>
          </p:nvCxnSpPr>
          <p:spPr>
            <a:xfrm flipH="1">
              <a:off x="1280763" y="3454980"/>
              <a:ext cx="1404532" cy="355020"/>
            </a:xfrm>
            <a:prstGeom prst="line">
              <a:avLst/>
            </a:prstGeom>
            <a:noFill/>
            <a:ln w="38100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18" name="Straight Connector 117"/>
            <p:cNvCxnSpPr/>
            <p:nvPr/>
          </p:nvCxnSpPr>
          <p:spPr>
            <a:xfrm flipH="1">
              <a:off x="566846" y="3810000"/>
              <a:ext cx="713917" cy="0"/>
            </a:xfrm>
            <a:prstGeom prst="line">
              <a:avLst/>
            </a:prstGeom>
            <a:noFill/>
            <a:ln w="38100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19" name="Straight Connector 118"/>
            <p:cNvCxnSpPr>
              <a:endCxn id="131" idx="1"/>
            </p:cNvCxnSpPr>
            <p:nvPr/>
          </p:nvCxnSpPr>
          <p:spPr>
            <a:xfrm flipH="1">
              <a:off x="126649" y="3810000"/>
              <a:ext cx="440197" cy="104553"/>
            </a:xfrm>
            <a:prstGeom prst="line">
              <a:avLst/>
            </a:prstGeom>
            <a:noFill/>
            <a:ln w="38100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20" name="TextBox 119"/>
            <p:cNvSpPr txBox="1"/>
            <p:nvPr/>
          </p:nvSpPr>
          <p:spPr>
            <a:xfrm>
              <a:off x="326631" y="3289756"/>
              <a:ext cx="884036" cy="43088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Existing 4” PL IP Main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777038" y="3624694"/>
            <a:ext cx="3334909" cy="3178599"/>
            <a:chOff x="3657600" y="3638198"/>
            <a:chExt cx="3334909" cy="3178599"/>
          </a:xfrm>
        </p:grpSpPr>
        <p:grpSp>
          <p:nvGrpSpPr>
            <p:cNvPr id="150" name="Group 149"/>
            <p:cNvGrpSpPr/>
            <p:nvPr/>
          </p:nvGrpSpPr>
          <p:grpSpPr>
            <a:xfrm>
              <a:off x="3657600" y="3638198"/>
              <a:ext cx="3334909" cy="3178599"/>
              <a:chOff x="4267200" y="2514600"/>
              <a:chExt cx="4696600" cy="4267200"/>
            </a:xfrm>
          </p:grpSpPr>
          <p:pic>
            <p:nvPicPr>
              <p:cNvPr id="1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2514600"/>
                <a:ext cx="4696600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2" name="Straight Connector 151"/>
              <p:cNvCxnSpPr/>
              <p:nvPr/>
            </p:nvCxnSpPr>
            <p:spPr>
              <a:xfrm flipV="1">
                <a:off x="4419600" y="2667001"/>
                <a:ext cx="3034317" cy="1371599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7453917" y="2514600"/>
                <a:ext cx="775683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229600" y="2514600"/>
                <a:ext cx="76200" cy="14097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7543800" y="3352800"/>
                <a:ext cx="723900" cy="762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7391400" y="3429000"/>
                <a:ext cx="152401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91400" y="3581400"/>
                <a:ext cx="152400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7841758" y="3924300"/>
                <a:ext cx="464042" cy="6858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841758" y="4610100"/>
                <a:ext cx="0" cy="16383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6477000" y="6248400"/>
                <a:ext cx="1364758" cy="2286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6096000" y="5410200"/>
                <a:ext cx="381000" cy="10668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5943599" y="4724400"/>
                <a:ext cx="152401" cy="6858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5943599" y="4267200"/>
                <a:ext cx="76200" cy="4572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6019799" y="3924300"/>
                <a:ext cx="685801" cy="3429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616460" y="3048000"/>
                <a:ext cx="89140" cy="12192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6705600" y="4267200"/>
                <a:ext cx="228600" cy="7620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6934200" y="5029200"/>
                <a:ext cx="0" cy="5715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6934200" y="5600700"/>
                <a:ext cx="152400" cy="800100"/>
              </a:xfrm>
              <a:prstGeom prst="line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4267200" y="4038600"/>
                <a:ext cx="152400" cy="48653"/>
              </a:xfrm>
              <a:prstGeom prst="line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1" name="TextBox 190"/>
            <p:cNvSpPr txBox="1"/>
            <p:nvPr/>
          </p:nvSpPr>
          <p:spPr>
            <a:xfrm>
              <a:off x="3778120" y="4981755"/>
              <a:ext cx="870080" cy="43088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Existing 4” ST IP 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4732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Residential Expansion Communications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615069" cy="4572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36" y="2057400"/>
            <a:ext cx="3311164" cy="4043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2662"/>
            <a:ext cx="3719287" cy="30051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1"/>
            <a:ext cx="3296814" cy="44957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3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Photos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1219199"/>
            <a:ext cx="3773447" cy="26208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199"/>
            <a:ext cx="4448175" cy="54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0" y="3904041"/>
            <a:ext cx="3773447" cy="27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22560"/>
      </p:ext>
    </p:extLst>
  </p:cSld>
  <p:clrMapOvr>
    <a:masterClrMapping/>
  </p:clrMapOvr>
  <p:transition spd="slow">
    <p:push dir="u"/>
  </p:transition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heme2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versource Theme Upda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451</TotalTime>
  <Words>455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Franklin Gothic Book</vt:lpstr>
      <vt:lpstr>Franklin Gothic Demi</vt:lpstr>
      <vt:lpstr>Times New Roman</vt:lpstr>
      <vt:lpstr>Trebuchet MS</vt:lpstr>
      <vt:lpstr>Verdana</vt:lpstr>
      <vt:lpstr>Wingdings</vt:lpstr>
      <vt:lpstr>Theme2</vt:lpstr>
      <vt:lpstr>Custom Design</vt:lpstr>
      <vt:lpstr>5_NSTAR_Top_Blue-Red</vt:lpstr>
      <vt:lpstr>1_Custom Design</vt:lpstr>
      <vt:lpstr>Eversource Theme Updated</vt:lpstr>
      <vt:lpstr>Natural Gas Infrastructure Projects  CPES Dinner - June 14, 2017</vt:lpstr>
      <vt:lpstr>Executive Summary</vt:lpstr>
      <vt:lpstr>Comprehensive Energy Strategy</vt:lpstr>
      <vt:lpstr>Natural Gas Growth Economics</vt:lpstr>
      <vt:lpstr>Gas Expansion Tool Box</vt:lpstr>
      <vt:lpstr>Identifying Project Locations</vt:lpstr>
      <vt:lpstr>Ansonia Residential Expansion</vt:lpstr>
      <vt:lpstr>Residential Expansion Communications</vt:lpstr>
      <vt:lpstr>Project Photos</vt:lpstr>
      <vt:lpstr>Questions &amp; Answers</vt:lpstr>
    </vt:vector>
  </TitlesOfParts>
  <Company>Northeast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Gas Infrastructure Projects</dc:title>
  <dc:creator>Administrator</dc:creator>
  <cp:lastModifiedBy>Jennifer</cp:lastModifiedBy>
  <cp:revision>39</cp:revision>
  <dcterms:created xsi:type="dcterms:W3CDTF">2017-06-06T13:06:39Z</dcterms:created>
  <dcterms:modified xsi:type="dcterms:W3CDTF">2017-06-16T00:27:33Z</dcterms:modified>
</cp:coreProperties>
</file>