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1.xml" ContentType="application/vnd.openxmlformats-officedocument.drawingml.chartshapes+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7" r:id="rId2"/>
    <p:sldId id="259" r:id="rId3"/>
    <p:sldId id="263" r:id="rId4"/>
    <p:sldId id="261"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35" autoAdjust="0"/>
    <p:restoredTop sz="86313" autoAdjust="0"/>
  </p:normalViewPr>
  <p:slideViewPr>
    <p:cSldViewPr>
      <p:cViewPr varScale="1">
        <p:scale>
          <a:sx n="97" d="100"/>
          <a:sy n="97" d="100"/>
        </p:scale>
        <p:origin x="1548" y="84"/>
      </p:cViewPr>
      <p:guideLst>
        <p:guide orient="horz" pos="2160"/>
        <p:guide pos="2880"/>
      </p:guideLst>
    </p:cSldViewPr>
  </p:slideViewPr>
  <p:outlineViewPr>
    <p:cViewPr>
      <p:scale>
        <a:sx n="33" d="100"/>
        <a:sy n="33" d="100"/>
      </p:scale>
      <p:origin x="0" y="-78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Land required (acres)</a:t>
            </a:r>
            <a:br>
              <a:rPr lang="en-US"/>
            </a:br>
            <a:r>
              <a:rPr lang="en-US"/>
              <a:t>to produce fuel to generate enough electricity to serve</a:t>
            </a:r>
            <a:br>
              <a:rPr lang="en-US"/>
            </a:br>
            <a:r>
              <a:rPr lang="en-US"/>
              <a:t>1,000 households for one year</a:t>
            </a:r>
          </a:p>
        </c:rich>
      </c:tx>
      <c:overlay val="0"/>
    </c:title>
    <c:autoTitleDeleted val="0"/>
    <c:plotArea>
      <c:layout/>
      <c:barChart>
        <c:barDir val="col"/>
        <c:grouping val="clustered"/>
        <c:varyColors val="0"/>
        <c:ser>
          <c:idx val="0"/>
          <c:order val="0"/>
          <c:tx>
            <c:strRef>
              <c:f>Sheet1!$B$3</c:f>
              <c:strCache>
                <c:ptCount val="1"/>
                <c:pt idx="0">
                  <c:v>Acres</c:v>
                </c:pt>
              </c:strCache>
            </c:strRef>
          </c:tx>
          <c:invertIfNegative val="0"/>
          <c:cat>
            <c:strRef>
              <c:f>Sheet1!$A$4:$A$9</c:f>
              <c:strCache>
                <c:ptCount val="6"/>
                <c:pt idx="0">
                  <c:v>Natural Gas</c:v>
                </c:pt>
                <c:pt idx="1">
                  <c:v>Coal</c:v>
                </c:pt>
                <c:pt idx="2">
                  <c:v>Biomass</c:v>
                </c:pt>
                <c:pt idx="3">
                  <c:v>Nuclear</c:v>
                </c:pt>
                <c:pt idx="4">
                  <c:v>Wind</c:v>
                </c:pt>
                <c:pt idx="5">
                  <c:v>Solar</c:v>
                </c:pt>
              </c:strCache>
            </c:strRef>
          </c:cat>
          <c:val>
            <c:numRef>
              <c:f>Sheet1!$B$4:$B$9</c:f>
              <c:numCache>
                <c:formatCode>General</c:formatCode>
                <c:ptCount val="6"/>
                <c:pt idx="0">
                  <c:v>0.3</c:v>
                </c:pt>
                <c:pt idx="1">
                  <c:v>0.4</c:v>
                </c:pt>
                <c:pt idx="2">
                  <c:v>0.8</c:v>
                </c:pt>
                <c:pt idx="3">
                  <c:v>1.2</c:v>
                </c:pt>
                <c:pt idx="4">
                  <c:v>6</c:v>
                </c:pt>
                <c:pt idx="5">
                  <c:v>6</c:v>
                </c:pt>
              </c:numCache>
            </c:numRef>
          </c:val>
        </c:ser>
        <c:dLbls>
          <c:showLegendKey val="0"/>
          <c:showVal val="0"/>
          <c:showCatName val="0"/>
          <c:showSerName val="0"/>
          <c:showPercent val="0"/>
          <c:showBubbleSize val="0"/>
        </c:dLbls>
        <c:gapWidth val="150"/>
        <c:axId val="424185936"/>
        <c:axId val="424187112"/>
      </c:barChart>
      <c:catAx>
        <c:axId val="424185936"/>
        <c:scaling>
          <c:orientation val="minMax"/>
        </c:scaling>
        <c:delete val="0"/>
        <c:axPos val="b"/>
        <c:numFmt formatCode="General" sourceLinked="0"/>
        <c:majorTickMark val="out"/>
        <c:minorTickMark val="none"/>
        <c:tickLblPos val="nextTo"/>
        <c:crossAx val="424187112"/>
        <c:crosses val="autoZero"/>
        <c:auto val="1"/>
        <c:lblAlgn val="ctr"/>
        <c:lblOffset val="100"/>
        <c:noMultiLvlLbl val="0"/>
      </c:catAx>
      <c:valAx>
        <c:axId val="424187112"/>
        <c:scaling>
          <c:orientation val="minMax"/>
        </c:scaling>
        <c:delete val="0"/>
        <c:axPos val="l"/>
        <c:majorGridlines/>
        <c:numFmt formatCode="General" sourceLinked="1"/>
        <c:majorTickMark val="out"/>
        <c:minorTickMark val="none"/>
        <c:tickLblPos val="nextTo"/>
        <c:crossAx val="424185936"/>
        <c:crosses val="autoZero"/>
        <c:crossBetween val="between"/>
      </c:valAx>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Impact Fee Allocations 2011 &amp; 2012</a:t>
            </a:r>
          </a:p>
          <a:p>
            <a:pPr>
              <a:defRPr/>
            </a:pPr>
            <a:r>
              <a:rPr lang="en-US"/>
              <a:t>$400MM+</a:t>
            </a:r>
          </a:p>
        </c:rich>
      </c:tx>
      <c:layout>
        <c:manualLayout>
          <c:xMode val="edge"/>
          <c:yMode val="edge"/>
          <c:x val="0.26812617697245722"/>
          <c:y val="0"/>
        </c:manualLayout>
      </c:layout>
      <c:overlay val="0"/>
    </c:title>
    <c:autoTitleDeleted val="0"/>
    <c:plotArea>
      <c:layout>
        <c:manualLayout>
          <c:layoutTarget val="inner"/>
          <c:xMode val="edge"/>
          <c:yMode val="edge"/>
          <c:x val="7.4509193783397515E-2"/>
          <c:y val="0.22346152770526428"/>
          <c:w val="0.46406876160121074"/>
          <c:h val="0.74808711310521014"/>
        </c:manualLayout>
      </c:layout>
      <c:pieChart>
        <c:varyColors val="1"/>
        <c:ser>
          <c:idx val="0"/>
          <c:order val="0"/>
          <c:dLbls>
            <c:dLbl>
              <c:idx val="0"/>
              <c:layout>
                <c:manualLayout>
                  <c:x val="-0.1825080355326954"/>
                  <c:y val="7.7752984053844317E-3"/>
                </c:manualLayout>
              </c:layout>
              <c:spPr>
                <a:solidFill>
                  <a:schemeClr val="bg1"/>
                </a:solidFill>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0.10547058999977915"/>
                  <c:y val="3.2967032967032968E-2"/>
                </c:manualLayout>
              </c:layout>
              <c:spPr>
                <a:solidFill>
                  <a:schemeClr val="bg1"/>
                </a:solidFill>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5.8178377453635195E-2"/>
                  <c:y val="0.12252383747384915"/>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10919358555011631"/>
                  <c:y val="7.7877714008846299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17792338958892948"/>
                  <c:y val="3.2139913097829861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17461226556368384"/>
                  <c:y val="-2.2913845048232399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1800513100613012E-2"/>
                  <c:y val="-7.4008298142220486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0.16805223500047631"/>
                  <c:y val="-4.7002520845813106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0.15380855077589739"/>
                  <c:y val="7.020182793258822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Sheet1!$B$15:$B$24</c:f>
              <c:strCache>
                <c:ptCount val="10"/>
                <c:pt idx="0">
                  <c:v>Local Government</c:v>
                </c:pt>
                <c:pt idx="1">
                  <c:v>Marcellus Legacy Fund </c:v>
                </c:pt>
                <c:pt idx="2">
                  <c:v>Natural Gas Energy Development Program</c:v>
                </c:pt>
                <c:pt idx="3">
                  <c:v>Department of Environmental Protection</c:v>
                </c:pt>
                <c:pt idx="4">
                  <c:v>County Conservation Districts &amp; Conservation Commission</c:v>
                </c:pt>
                <c:pt idx="5">
                  <c:v>Fish and Boat Commission</c:v>
                </c:pt>
                <c:pt idx="6">
                  <c:v>Public Utility Commission</c:v>
                </c:pt>
                <c:pt idx="7">
                  <c:v>Department of Transportation</c:v>
                </c:pt>
                <c:pt idx="8">
                  <c:v>PA Emergency Management Agency</c:v>
                </c:pt>
                <c:pt idx="9">
                  <c:v>State Fire Commissioner</c:v>
                </c:pt>
              </c:strCache>
            </c:strRef>
          </c:cat>
          <c:val>
            <c:numRef>
              <c:f>Sheet1!$C$15:$C$24</c:f>
              <c:numCache>
                <c:formatCode>"$"#,##0</c:formatCode>
                <c:ptCount val="10"/>
                <c:pt idx="0">
                  <c:v>216409200</c:v>
                </c:pt>
                <c:pt idx="1">
                  <c:v>144272800</c:v>
                </c:pt>
                <c:pt idx="2">
                  <c:v>17500000</c:v>
                </c:pt>
                <c:pt idx="3">
                  <c:v>12000000</c:v>
                </c:pt>
                <c:pt idx="4">
                  <c:v>7500000</c:v>
                </c:pt>
                <c:pt idx="5">
                  <c:v>2000000</c:v>
                </c:pt>
                <c:pt idx="6">
                  <c:v>2000000</c:v>
                </c:pt>
                <c:pt idx="7">
                  <c:v>2000000</c:v>
                </c:pt>
                <c:pt idx="8">
                  <c:v>1500000</c:v>
                </c:pt>
                <c:pt idx="9">
                  <c:v>1500000</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2080541436613046"/>
          <c:y val="7.6610418751893741E-2"/>
          <c:w val="0.36594597258561662"/>
          <c:h val="0.92338958124810622"/>
        </c:manualLayout>
      </c:layout>
      <c:overlay val="0"/>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Impact Fee Payment 2011 &amp; 2012</a:t>
            </a:r>
          </a:p>
          <a:p>
            <a:pPr>
              <a:defRPr/>
            </a:pPr>
            <a:r>
              <a:rPr lang="en-US"/>
              <a:t>County and Municipal Government</a:t>
            </a:r>
          </a:p>
          <a:p>
            <a:pPr>
              <a:defRPr/>
            </a:pPr>
            <a:r>
              <a:rPr lang="en-US"/>
              <a:t>$200MM</a:t>
            </a:r>
          </a:p>
        </c:rich>
      </c:tx>
      <c:layout>
        <c:manualLayout>
          <c:xMode val="edge"/>
          <c:yMode val="edge"/>
          <c:x val="0.27701213332002683"/>
          <c:y val="6.2556314821906059E-2"/>
        </c:manualLayout>
      </c:layout>
      <c:overlay val="0"/>
    </c:title>
    <c:autoTitleDeleted val="0"/>
    <c:plotArea>
      <c:layout>
        <c:manualLayout>
          <c:layoutTarget val="inner"/>
          <c:xMode val="edge"/>
          <c:yMode val="edge"/>
          <c:x val="0.29386540364896874"/>
          <c:y val="0.33108016275222979"/>
          <c:w val="0.3906259214890227"/>
          <c:h val="0.64392477224864886"/>
        </c:manualLayout>
      </c:layout>
      <c:pieChart>
        <c:varyColors val="1"/>
        <c:ser>
          <c:idx val="0"/>
          <c:order val="0"/>
          <c:dLbls>
            <c:dLbl>
              <c:idx val="0"/>
              <c:layout>
                <c:manualLayout>
                  <c:x val="7.9378261984885082E-2"/>
                  <c:y val="2.2187446004986091E-2"/>
                </c:manualLayout>
              </c:layout>
              <c:tx>
                <c:rich>
                  <a:bodyPr/>
                  <a:lstStyle/>
                  <a:p>
                    <a:r>
                      <a:rPr lang="en-US" dirty="0"/>
                      <a:t>Boroughs &amp; </a:t>
                    </a:r>
                    <a:r>
                      <a:rPr lang="en-US" dirty="0" smtClean="0"/>
                      <a:t>Cities</a:t>
                    </a:r>
                  </a:p>
                  <a:p>
                    <a:r>
                      <a:rPr lang="en-US" dirty="0" smtClean="0"/>
                      <a:t>$12MM</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1"/>
              <c:layout>
                <c:manualLayout>
                  <c:x val="4.5408667619772934E-2"/>
                  <c:y val="-9.5045705493709831E-2"/>
                </c:manualLayout>
              </c:layout>
              <c:tx>
                <c:rich>
                  <a:bodyPr/>
                  <a:lstStyle/>
                  <a:p>
                    <a:r>
                      <a:rPr lang="en-US" dirty="0" smtClean="0"/>
                      <a:t>Townships</a:t>
                    </a:r>
                  </a:p>
                  <a:p>
                    <a:r>
                      <a:rPr lang="en-US" dirty="0" smtClean="0"/>
                      <a:t>$112MM</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2"/>
              <c:layout>
                <c:manualLayout>
                  <c:x val="-1.8728318364130813E-2"/>
                  <c:y val="6.78152691728581E-2"/>
                </c:manualLayout>
              </c:layout>
              <c:tx>
                <c:rich>
                  <a:bodyPr/>
                  <a:lstStyle/>
                  <a:p>
                    <a:r>
                      <a:rPr lang="en-US" dirty="0" smtClean="0"/>
                      <a:t>Counties</a:t>
                    </a:r>
                  </a:p>
                  <a:p>
                    <a:r>
                      <a:rPr lang="en-US" dirty="0" smtClean="0"/>
                      <a:t>$75MM</a:t>
                    </a:r>
                    <a:endParaRPr lang="en-US" dirty="0"/>
                  </a:p>
                </c:rich>
              </c:tx>
              <c:showLegendKey val="0"/>
              <c:showVal val="1"/>
              <c:showCatName val="1"/>
              <c:showSerName val="0"/>
              <c:showPercent val="0"/>
              <c:showBubbleSize val="0"/>
              <c:extLst>
                <c:ext xmlns:c15="http://schemas.microsoft.com/office/drawing/2012/chart" uri="{CE6537A1-D6FC-4f65-9D91-7224C49458BB}"/>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'Combined 2 year'!$A$8:$A$10</c:f>
              <c:strCache>
                <c:ptCount val="3"/>
                <c:pt idx="0">
                  <c:v>Boroughs &amp; Cities</c:v>
                </c:pt>
                <c:pt idx="1">
                  <c:v>Township</c:v>
                </c:pt>
                <c:pt idx="2">
                  <c:v>County</c:v>
                </c:pt>
              </c:strCache>
            </c:strRef>
          </c:cat>
          <c:val>
            <c:numRef>
              <c:f>'Combined 2 year'!$B$8:$B$10</c:f>
              <c:numCache>
                <c:formatCode>"$"#,##0</c:formatCode>
                <c:ptCount val="3"/>
                <c:pt idx="0">
                  <c:v>12161548.069999998</c:v>
                </c:pt>
                <c:pt idx="1">
                  <c:v>112397548.25</c:v>
                </c:pt>
                <c:pt idx="2">
                  <c:v>75207311.609999999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Impact Fee Allocations 2011 &amp; 2012</a:t>
            </a:r>
          </a:p>
          <a:p>
            <a:pPr>
              <a:defRPr/>
            </a:pPr>
            <a:r>
              <a:rPr lang="en-US"/>
              <a:t>$96.8MM</a:t>
            </a:r>
          </a:p>
        </c:rich>
      </c:tx>
      <c:overlay val="0"/>
    </c:title>
    <c:autoTitleDeleted val="0"/>
    <c:plotArea>
      <c:layout>
        <c:manualLayout>
          <c:layoutTarget val="inner"/>
          <c:xMode val="edge"/>
          <c:yMode val="edge"/>
          <c:x val="0.11362343875205726"/>
          <c:y val="0.21676177574577371"/>
          <c:w val="0.475373475938908"/>
          <c:h val="0.69900347134027596"/>
        </c:manualLayout>
      </c:layout>
      <c:pieChart>
        <c:varyColors val="1"/>
        <c:ser>
          <c:idx val="0"/>
          <c:order val="0"/>
          <c:dLbls>
            <c:dLbl>
              <c:idx val="0"/>
              <c:layout>
                <c:manualLayout>
                  <c:x val="0.18239604951582267"/>
                  <c:y val="-1.536014894689888E-3"/>
                </c:manualLayout>
              </c:layout>
              <c:tx>
                <c:rich>
                  <a:bodyPr/>
                  <a:lstStyle/>
                  <a:p>
                    <a:r>
                      <a:rPr lang="en-US" dirty="0"/>
                      <a:t>Allegheny, $</a:t>
                    </a:r>
                    <a:r>
                      <a:rPr lang="en-US" dirty="0" smtClean="0"/>
                      <a:t>2.3MM</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1"/>
              <c:layout>
                <c:manualLayout>
                  <c:x val="0.23847783204373865"/>
                  <c:y val="6.2030694439057184E-2"/>
                </c:manualLayout>
              </c:layout>
              <c:tx>
                <c:rich>
                  <a:bodyPr/>
                  <a:lstStyle/>
                  <a:p>
                    <a:r>
                      <a:rPr lang="en-US" dirty="0"/>
                      <a:t>Philadelphia, $</a:t>
                    </a:r>
                    <a:r>
                      <a:rPr lang="en-US" dirty="0" smtClean="0"/>
                      <a:t>2.6MM</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2"/>
              <c:layout>
                <c:manualLayout>
                  <c:x val="0.2330256821306971"/>
                  <c:y val="0.11871998758775842"/>
                </c:manualLayout>
              </c:layout>
              <c:tx>
                <c:rich>
                  <a:bodyPr/>
                  <a:lstStyle/>
                  <a:p>
                    <a:r>
                      <a:rPr lang="en-US" dirty="0"/>
                      <a:t>Fayette, $</a:t>
                    </a:r>
                    <a:r>
                      <a:rPr lang="en-US" dirty="0" smtClean="0"/>
                      <a:t>2.8MM</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3"/>
              <c:layout>
                <c:manualLayout>
                  <c:x val="0.12928414785946876"/>
                  <c:y val="0.16318192984497629"/>
                </c:manualLayout>
              </c:layout>
              <c:tx>
                <c:rich>
                  <a:bodyPr/>
                  <a:lstStyle/>
                  <a:p>
                    <a:r>
                      <a:rPr lang="en-US" dirty="0"/>
                      <a:t>Westmoreland, $</a:t>
                    </a:r>
                    <a:r>
                      <a:rPr lang="en-US" dirty="0" smtClean="0"/>
                      <a:t>3.3MM</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4"/>
              <c:layout>
                <c:manualLayout>
                  <c:x val="0.13231061739159408"/>
                  <c:y val="0.17378094979506872"/>
                </c:manualLayout>
              </c:layout>
              <c:tx>
                <c:rich>
                  <a:bodyPr/>
                  <a:lstStyle/>
                  <a:p>
                    <a:r>
                      <a:rPr lang="en-US" dirty="0"/>
                      <a:t>Greene, </a:t>
                    </a:r>
                    <a:r>
                      <a:rPr lang="en-US" dirty="0" smtClean="0"/>
                      <a:t>$6MM</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5"/>
              <c:layout>
                <c:manualLayout>
                  <c:x val="4.6185095924294796E-2"/>
                  <c:y val="0.12051743532058493"/>
                </c:manualLayout>
              </c:layout>
              <c:tx>
                <c:rich>
                  <a:bodyPr/>
                  <a:lstStyle/>
                  <a:p>
                    <a:r>
                      <a:rPr lang="en-US" dirty="0"/>
                      <a:t>Susquehanna, $</a:t>
                    </a:r>
                    <a:r>
                      <a:rPr lang="en-US" dirty="0" smtClean="0"/>
                      <a:t>8.1MM</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6"/>
              <c:layout>
                <c:manualLayout>
                  <c:x val="-8.376983232444811E-3"/>
                  <c:y val="6.7413211279624533E-2"/>
                </c:manualLayout>
              </c:layout>
              <c:tx>
                <c:rich>
                  <a:bodyPr/>
                  <a:lstStyle/>
                  <a:p>
                    <a:r>
                      <a:rPr lang="en-US" dirty="0"/>
                      <a:t>Lycoming, $</a:t>
                    </a:r>
                    <a:r>
                      <a:rPr lang="en-US" dirty="0" smtClean="0"/>
                      <a:t>8.4MM</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7"/>
              <c:layout>
                <c:manualLayout>
                  <c:x val="-5.7412910444453544E-3"/>
                  <c:y val="4.225941444953479E-3"/>
                </c:manualLayout>
              </c:layout>
              <c:tx>
                <c:rich>
                  <a:bodyPr/>
                  <a:lstStyle/>
                  <a:p>
                    <a:r>
                      <a:rPr lang="en-US" dirty="0"/>
                      <a:t>Washington, $</a:t>
                    </a:r>
                    <a:r>
                      <a:rPr lang="en-US" dirty="0" smtClean="0"/>
                      <a:t>9.1MM</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8"/>
              <c:layout>
                <c:manualLayout>
                  <c:x val="-3.8883483389459732E-2"/>
                  <c:y val="5.762124562015955E-3"/>
                </c:manualLayout>
              </c:layout>
              <c:tx>
                <c:rich>
                  <a:bodyPr/>
                  <a:lstStyle/>
                  <a:p>
                    <a:r>
                      <a:rPr lang="en-US" dirty="0"/>
                      <a:t>Tioga, $</a:t>
                    </a:r>
                    <a:r>
                      <a:rPr lang="en-US" dirty="0" smtClean="0"/>
                      <a:t>9.1MM</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9"/>
              <c:layout>
                <c:manualLayout>
                  <c:x val="2.7428094014754565E-4"/>
                  <c:y val="3.0565042429528008E-2"/>
                </c:manualLayout>
              </c:layout>
              <c:tx>
                <c:rich>
                  <a:bodyPr/>
                  <a:lstStyle/>
                  <a:p>
                    <a:r>
                      <a:rPr lang="en-US" dirty="0"/>
                      <a:t>Bradford, $</a:t>
                    </a:r>
                    <a:r>
                      <a:rPr lang="en-US" dirty="0" smtClean="0"/>
                      <a:t>15.8MM</a:t>
                    </a:r>
                    <a:endParaRPr lang="en-US" dirty="0"/>
                  </a:p>
                </c:rich>
              </c:tx>
              <c:showLegendKey val="0"/>
              <c:showVal val="1"/>
              <c:showCatName val="1"/>
              <c:showSerName val="0"/>
              <c:showPercent val="0"/>
              <c:showBubbleSize val="0"/>
              <c:extLst>
                <c:ext xmlns:c15="http://schemas.microsoft.com/office/drawing/2012/chart" uri="{CE6537A1-D6FC-4f65-9D91-7224C49458BB}"/>
              </c:extLst>
            </c:dLbl>
            <c:dLbl>
              <c:idx val="10"/>
              <c:layout>
                <c:manualLayout>
                  <c:x val="7.3162250672502245E-3"/>
                  <c:y val="-5.3111464515211461E-3"/>
                </c:manualLayout>
              </c:layout>
              <c:tx>
                <c:rich>
                  <a:bodyPr/>
                  <a:lstStyle/>
                  <a:p>
                    <a:r>
                      <a:rPr lang="en-US" dirty="0"/>
                      <a:t>All Other, $</a:t>
                    </a:r>
                    <a:r>
                      <a:rPr lang="en-US" dirty="0" smtClean="0"/>
                      <a:t>29.3MM</a:t>
                    </a:r>
                    <a:endParaRPr lang="en-US" dirty="0"/>
                  </a:p>
                </c:rich>
              </c:tx>
              <c:showLegendKey val="0"/>
              <c:showVal val="1"/>
              <c:showCatName val="1"/>
              <c:showSerName val="0"/>
              <c:showPercent val="0"/>
              <c:showBubbleSize val="0"/>
              <c:extLst>
                <c:ext xmlns:c15="http://schemas.microsoft.com/office/drawing/2012/chart" uri="{CE6537A1-D6FC-4f65-9D91-7224C49458BB}"/>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Sheet2!$A$16:$A$26</c:f>
              <c:strCache>
                <c:ptCount val="11"/>
                <c:pt idx="0">
                  <c:v>Allegheny</c:v>
                </c:pt>
                <c:pt idx="1">
                  <c:v>Philadelphia</c:v>
                </c:pt>
                <c:pt idx="2">
                  <c:v>Fayette</c:v>
                </c:pt>
                <c:pt idx="3">
                  <c:v>Westmoreland</c:v>
                </c:pt>
                <c:pt idx="4">
                  <c:v>Greene</c:v>
                </c:pt>
                <c:pt idx="5">
                  <c:v>Susquehanna</c:v>
                </c:pt>
                <c:pt idx="6">
                  <c:v>Lycoming</c:v>
                </c:pt>
                <c:pt idx="7">
                  <c:v>Washington</c:v>
                </c:pt>
                <c:pt idx="8">
                  <c:v>Tioga</c:v>
                </c:pt>
                <c:pt idx="9">
                  <c:v>Bradford</c:v>
                </c:pt>
                <c:pt idx="10">
                  <c:v>All Other</c:v>
                </c:pt>
              </c:strCache>
            </c:strRef>
          </c:cat>
          <c:val>
            <c:numRef>
              <c:f>Sheet2!$B$16:$B$26</c:f>
              <c:numCache>
                <c:formatCode>"$"#,##0</c:formatCode>
                <c:ptCount val="11"/>
                <c:pt idx="0">
                  <c:v>2289876.52</c:v>
                </c:pt>
                <c:pt idx="1">
                  <c:v>2581299.7000000002</c:v>
                </c:pt>
                <c:pt idx="2">
                  <c:v>2795168.42</c:v>
                </c:pt>
                <c:pt idx="3">
                  <c:v>3299294.3899999997</c:v>
                </c:pt>
                <c:pt idx="4">
                  <c:v>6036900.5099999998</c:v>
                </c:pt>
                <c:pt idx="5">
                  <c:v>8133197.5899999999</c:v>
                </c:pt>
                <c:pt idx="6">
                  <c:v>8401641.9000000004</c:v>
                </c:pt>
                <c:pt idx="7">
                  <c:v>9126583.879999999</c:v>
                </c:pt>
                <c:pt idx="8">
                  <c:v>9178608.0199999996</c:v>
                </c:pt>
                <c:pt idx="9">
                  <c:v>15725505.65</c:v>
                </c:pt>
                <c:pt idx="10">
                  <c:v>29251454.689999998</c:v>
                </c:pt>
              </c:numCache>
            </c:numRef>
          </c:val>
        </c:ser>
        <c:dLbls>
          <c:showLegendKey val="0"/>
          <c:showVal val="0"/>
          <c:showCatName val="1"/>
          <c:showSerName val="0"/>
          <c:showPercent val="1"/>
          <c:showBubbleSize val="0"/>
          <c:showLeaderLines val="1"/>
        </c:dLbls>
        <c:firstSliceAng val="14"/>
      </c:pieChart>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diagrams/_rels/data1.xml.rels><?xml version="1.0" encoding="UTF-8" standalone="yes"?>
<Relationships xmlns="http://schemas.openxmlformats.org/package/2006/relationships"><Relationship Id="rId1"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97BF47-3761-4753-80FB-F0E4D1E51BD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E40478F7-885F-4915-BEDF-E96FD8443735}">
      <dgm:prSet phldrT="[Text]" custT="1"/>
      <dgm:spPr>
        <a:solidFill>
          <a:schemeClr val="accent1">
            <a:lumMod val="40000"/>
            <a:lumOff val="60000"/>
          </a:schemeClr>
        </a:solidFill>
      </dgm:spPr>
      <dgm:t>
        <a:bodyPr/>
        <a:lstStyle/>
        <a:p>
          <a:r>
            <a:rPr lang="en-US" sz="2000" b="1" dirty="0" smtClean="0">
              <a:solidFill>
                <a:schemeClr val="tx1"/>
              </a:solidFill>
              <a:latin typeface="Arial" panose="020B0604020202020204" pitchFamily="34" charset="0"/>
              <a:cs typeface="Arial" panose="020B0604020202020204" pitchFamily="34" charset="0"/>
            </a:rPr>
            <a:t>Pre-drilling (Exploration)</a:t>
          </a:r>
          <a:endParaRPr lang="en-US" sz="2000" b="1" dirty="0">
            <a:solidFill>
              <a:schemeClr val="tx1"/>
            </a:solidFill>
            <a:latin typeface="Arial" panose="020B0604020202020204" pitchFamily="34" charset="0"/>
            <a:cs typeface="Arial" panose="020B0604020202020204" pitchFamily="34" charset="0"/>
          </a:endParaRPr>
        </a:p>
      </dgm:t>
    </dgm:pt>
    <dgm:pt modelId="{DDEA0C7B-E4D5-435A-81F4-9732E288875E}" type="parTrans" cxnId="{3AE48D57-988A-4E39-A498-8DA24E3749D5}">
      <dgm:prSet/>
      <dgm:spPr/>
      <dgm:t>
        <a:bodyPr/>
        <a:lstStyle/>
        <a:p>
          <a:endParaRPr lang="en-US">
            <a:latin typeface="Arial" panose="020B0604020202020204" pitchFamily="34" charset="0"/>
            <a:cs typeface="Arial" panose="020B0604020202020204" pitchFamily="34" charset="0"/>
          </a:endParaRPr>
        </a:p>
      </dgm:t>
    </dgm:pt>
    <dgm:pt modelId="{96C13A60-EC78-4B8B-A85A-B76324B10611}" type="sibTrans" cxnId="{3AE48D57-988A-4E39-A498-8DA24E3749D5}">
      <dgm:prSet/>
      <dgm:spPr/>
      <dgm:t>
        <a:bodyPr/>
        <a:lstStyle/>
        <a:p>
          <a:endParaRPr lang="en-US">
            <a:latin typeface="Arial" panose="020B0604020202020204" pitchFamily="34" charset="0"/>
            <a:cs typeface="Arial" panose="020B0604020202020204" pitchFamily="34" charset="0"/>
          </a:endParaRPr>
        </a:p>
      </dgm:t>
    </dgm:pt>
    <dgm:pt modelId="{747354EA-B126-4B4F-93E5-8D77057B1099}">
      <dgm:prSet phldrT="[Text]" custT="1"/>
      <dgm:spPr/>
      <dgm:t>
        <a:bodyPr lIns="0" tIns="0" rIns="0" bIns="0"/>
        <a:lstStyle/>
        <a:p>
          <a:r>
            <a:rPr lang="en-US" sz="1600" dirty="0" smtClean="0">
              <a:latin typeface="Arial" panose="020B0604020202020204" pitchFamily="34" charset="0"/>
              <a:cs typeface="Arial" panose="020B0604020202020204" pitchFamily="34" charset="0"/>
            </a:rPr>
            <a:t>Geologic studies, permitting, water management, engineering/design, site preparation, environmental and safety compliance</a:t>
          </a:r>
          <a:endParaRPr lang="en-US" sz="1600" dirty="0">
            <a:latin typeface="Arial" panose="020B0604020202020204" pitchFamily="34" charset="0"/>
            <a:cs typeface="Arial" panose="020B0604020202020204" pitchFamily="34" charset="0"/>
          </a:endParaRPr>
        </a:p>
      </dgm:t>
    </dgm:pt>
    <dgm:pt modelId="{49E655B0-E612-4BE7-9378-5C7A88E613E3}" type="parTrans" cxnId="{44B97180-A2F6-415A-B982-D9936B0461A2}">
      <dgm:prSet/>
      <dgm:spPr/>
      <dgm:t>
        <a:bodyPr/>
        <a:lstStyle/>
        <a:p>
          <a:endParaRPr lang="en-US">
            <a:latin typeface="Arial" panose="020B0604020202020204" pitchFamily="34" charset="0"/>
            <a:cs typeface="Arial" panose="020B0604020202020204" pitchFamily="34" charset="0"/>
          </a:endParaRPr>
        </a:p>
      </dgm:t>
    </dgm:pt>
    <dgm:pt modelId="{1C36AEE0-CD8B-4A3D-B42A-A2F9652B11ED}" type="sibTrans" cxnId="{44B97180-A2F6-415A-B982-D9936B0461A2}">
      <dgm:prSet/>
      <dgm:spPr/>
      <dgm:t>
        <a:bodyPr/>
        <a:lstStyle/>
        <a:p>
          <a:endParaRPr lang="en-US">
            <a:latin typeface="Arial" panose="020B0604020202020204" pitchFamily="34" charset="0"/>
            <a:cs typeface="Arial" panose="020B0604020202020204" pitchFamily="34" charset="0"/>
          </a:endParaRPr>
        </a:p>
      </dgm:t>
    </dgm:pt>
    <dgm:pt modelId="{01190F6F-6461-4D8B-9CE5-0E98805CF624}">
      <dgm:prSet phldrT="[Text]" custT="1"/>
      <dgm:spPr>
        <a:solidFill>
          <a:schemeClr val="accent1">
            <a:lumMod val="60000"/>
            <a:lumOff val="40000"/>
          </a:schemeClr>
        </a:solidFill>
      </dgm:spPr>
      <dgm:t>
        <a:bodyPr/>
        <a:lstStyle/>
        <a:p>
          <a:r>
            <a:rPr lang="en-US" sz="2000" b="1" dirty="0" smtClean="0">
              <a:solidFill>
                <a:schemeClr val="tx1"/>
              </a:solidFill>
              <a:latin typeface="Arial" panose="020B0604020202020204" pitchFamily="34" charset="0"/>
              <a:cs typeface="Arial" panose="020B0604020202020204" pitchFamily="34" charset="0"/>
            </a:rPr>
            <a:t>Drilling (Extraction)</a:t>
          </a:r>
          <a:endParaRPr lang="en-US" sz="2000" b="1" dirty="0">
            <a:solidFill>
              <a:schemeClr val="tx1"/>
            </a:solidFill>
            <a:latin typeface="Arial" panose="020B0604020202020204" pitchFamily="34" charset="0"/>
            <a:cs typeface="Arial" panose="020B0604020202020204" pitchFamily="34" charset="0"/>
          </a:endParaRPr>
        </a:p>
      </dgm:t>
    </dgm:pt>
    <dgm:pt modelId="{668019B1-03D1-4E27-8ED5-35ED86579BFE}" type="parTrans" cxnId="{178D6142-8184-43E6-A4BB-534792397110}">
      <dgm:prSet/>
      <dgm:spPr/>
      <dgm:t>
        <a:bodyPr/>
        <a:lstStyle/>
        <a:p>
          <a:endParaRPr lang="en-US">
            <a:latin typeface="Arial" panose="020B0604020202020204" pitchFamily="34" charset="0"/>
            <a:cs typeface="Arial" panose="020B0604020202020204" pitchFamily="34" charset="0"/>
          </a:endParaRPr>
        </a:p>
      </dgm:t>
    </dgm:pt>
    <dgm:pt modelId="{AD546981-694A-475B-AEE2-DF333E003EBC}" type="sibTrans" cxnId="{178D6142-8184-43E6-A4BB-534792397110}">
      <dgm:prSet/>
      <dgm:spPr/>
      <dgm:t>
        <a:bodyPr/>
        <a:lstStyle/>
        <a:p>
          <a:endParaRPr lang="en-US">
            <a:latin typeface="Arial" panose="020B0604020202020204" pitchFamily="34" charset="0"/>
            <a:cs typeface="Arial" panose="020B0604020202020204" pitchFamily="34" charset="0"/>
          </a:endParaRPr>
        </a:p>
      </dgm:t>
    </dgm:pt>
    <dgm:pt modelId="{D4A269C3-8EFF-45C6-8965-0F6A5B4DA397}">
      <dgm:prSet phldrT="[Text]" custT="1"/>
      <dgm:spPr/>
      <dgm:t>
        <a:bodyPr lIns="0" tIns="0" rIns="0" bIns="0"/>
        <a:lstStyle/>
        <a:p>
          <a:r>
            <a:rPr lang="en-US" sz="1600" dirty="0" smtClean="0">
              <a:latin typeface="Arial" panose="020B0604020202020204" pitchFamily="34" charset="0"/>
              <a:cs typeface="Arial" panose="020B0604020202020204" pitchFamily="34" charset="0"/>
            </a:rPr>
            <a:t>Pipeline, compressor, well facilities construction, Hydraulic Fracturing &amp; completions, water management, environmental and safety compliance</a:t>
          </a:r>
          <a:endParaRPr lang="en-US" sz="1600" dirty="0">
            <a:latin typeface="Arial" panose="020B0604020202020204" pitchFamily="34" charset="0"/>
            <a:cs typeface="Arial" panose="020B0604020202020204" pitchFamily="34" charset="0"/>
          </a:endParaRPr>
        </a:p>
      </dgm:t>
    </dgm:pt>
    <dgm:pt modelId="{0285F1C2-825F-410D-80AB-6940BB69F5F7}" type="parTrans" cxnId="{2620D2BF-7752-4F82-A73C-3A90EF7D6269}">
      <dgm:prSet/>
      <dgm:spPr/>
      <dgm:t>
        <a:bodyPr/>
        <a:lstStyle/>
        <a:p>
          <a:endParaRPr lang="en-US">
            <a:latin typeface="Arial" panose="020B0604020202020204" pitchFamily="34" charset="0"/>
            <a:cs typeface="Arial" panose="020B0604020202020204" pitchFamily="34" charset="0"/>
          </a:endParaRPr>
        </a:p>
      </dgm:t>
    </dgm:pt>
    <dgm:pt modelId="{B93F628F-8186-4E94-948D-C944D742607B}" type="sibTrans" cxnId="{2620D2BF-7752-4F82-A73C-3A90EF7D6269}">
      <dgm:prSet/>
      <dgm:spPr/>
      <dgm:t>
        <a:bodyPr/>
        <a:lstStyle/>
        <a:p>
          <a:endParaRPr lang="en-US">
            <a:latin typeface="Arial" panose="020B0604020202020204" pitchFamily="34" charset="0"/>
            <a:cs typeface="Arial" panose="020B0604020202020204" pitchFamily="34" charset="0"/>
          </a:endParaRPr>
        </a:p>
      </dgm:t>
    </dgm:pt>
    <dgm:pt modelId="{D2962DE5-388F-4015-BE8B-29113262FDF2}">
      <dgm:prSet phldrT="[Text]" custT="1"/>
      <dgm:spPr>
        <a:solidFill>
          <a:schemeClr val="accent1">
            <a:hueOff val="0"/>
            <a:satOff val="0"/>
            <a:lumOff val="0"/>
            <a:alpha val="75000"/>
          </a:schemeClr>
        </a:solidFill>
      </dgm:spPr>
      <dgm:t>
        <a:bodyPr/>
        <a:lstStyle/>
        <a:p>
          <a:r>
            <a:rPr lang="en-US" sz="2000" b="1" dirty="0" smtClean="0">
              <a:solidFill>
                <a:schemeClr val="tx1"/>
              </a:solidFill>
              <a:latin typeface="Arial" panose="020B0604020202020204" pitchFamily="34" charset="0"/>
              <a:cs typeface="Arial" panose="020B0604020202020204" pitchFamily="34" charset="0"/>
            </a:rPr>
            <a:t>Production/Reclamation</a:t>
          </a:r>
          <a:endParaRPr lang="en-US" sz="2000" b="1" dirty="0">
            <a:solidFill>
              <a:schemeClr val="tx1"/>
            </a:solidFill>
            <a:latin typeface="Arial" panose="020B0604020202020204" pitchFamily="34" charset="0"/>
            <a:cs typeface="Arial" panose="020B0604020202020204" pitchFamily="34" charset="0"/>
          </a:endParaRPr>
        </a:p>
      </dgm:t>
    </dgm:pt>
    <dgm:pt modelId="{00B211A3-843D-4076-A833-1FB4101A4839}" type="parTrans" cxnId="{16BDD928-DD61-49B0-BD9C-435ECAE40157}">
      <dgm:prSet/>
      <dgm:spPr/>
      <dgm:t>
        <a:bodyPr/>
        <a:lstStyle/>
        <a:p>
          <a:endParaRPr lang="en-US">
            <a:latin typeface="Arial" panose="020B0604020202020204" pitchFamily="34" charset="0"/>
            <a:cs typeface="Arial" panose="020B0604020202020204" pitchFamily="34" charset="0"/>
          </a:endParaRPr>
        </a:p>
      </dgm:t>
    </dgm:pt>
    <dgm:pt modelId="{630D2E72-9C1C-41EA-AC2D-A4CC01B5C0A2}" type="sibTrans" cxnId="{16BDD928-DD61-49B0-BD9C-435ECAE40157}">
      <dgm:prSet/>
      <dgm:spPr/>
      <dgm:t>
        <a:bodyPr/>
        <a:lstStyle/>
        <a:p>
          <a:endParaRPr lang="en-US">
            <a:latin typeface="Arial" panose="020B0604020202020204" pitchFamily="34" charset="0"/>
            <a:cs typeface="Arial" panose="020B0604020202020204" pitchFamily="34" charset="0"/>
          </a:endParaRPr>
        </a:p>
      </dgm:t>
    </dgm:pt>
    <dgm:pt modelId="{BEDC540C-8AC9-4E80-ADAA-F4C885CC3013}">
      <dgm:prSet phldrT="[Text]" custT="1"/>
      <dgm:spPr/>
      <dgm:t>
        <a:bodyPr lIns="0" tIns="0" rIns="0" bIns="0"/>
        <a:lstStyle/>
        <a:p>
          <a:r>
            <a:rPr lang="en-US" sz="1600" dirty="0" smtClean="0">
              <a:latin typeface="Arial" panose="020B0604020202020204" pitchFamily="34" charset="0"/>
              <a:cs typeface="Arial" panose="020B0604020202020204" pitchFamily="34" charset="0"/>
            </a:rPr>
            <a:t>Engineering, site reclamation, environmental and safety compliance</a:t>
          </a:r>
          <a:endParaRPr lang="en-US" sz="1600" dirty="0">
            <a:latin typeface="Arial" panose="020B0604020202020204" pitchFamily="34" charset="0"/>
            <a:cs typeface="Arial" panose="020B0604020202020204" pitchFamily="34" charset="0"/>
          </a:endParaRPr>
        </a:p>
      </dgm:t>
    </dgm:pt>
    <dgm:pt modelId="{2B46E772-D4E1-4351-8A6C-AAC7FC9B1F7B}" type="parTrans" cxnId="{CD4B4101-681C-4C8F-852B-A4EC0FC2F366}">
      <dgm:prSet/>
      <dgm:spPr/>
      <dgm:t>
        <a:bodyPr/>
        <a:lstStyle/>
        <a:p>
          <a:endParaRPr lang="en-US">
            <a:latin typeface="Arial" panose="020B0604020202020204" pitchFamily="34" charset="0"/>
            <a:cs typeface="Arial" panose="020B0604020202020204" pitchFamily="34" charset="0"/>
          </a:endParaRPr>
        </a:p>
      </dgm:t>
    </dgm:pt>
    <dgm:pt modelId="{87146392-9C42-4702-9945-A0DC7ABCF413}" type="sibTrans" cxnId="{CD4B4101-681C-4C8F-852B-A4EC0FC2F366}">
      <dgm:prSet/>
      <dgm:spPr/>
      <dgm:t>
        <a:bodyPr/>
        <a:lstStyle/>
        <a:p>
          <a:endParaRPr lang="en-US">
            <a:latin typeface="Arial" panose="020B0604020202020204" pitchFamily="34" charset="0"/>
            <a:cs typeface="Arial" panose="020B0604020202020204" pitchFamily="34" charset="0"/>
          </a:endParaRPr>
        </a:p>
      </dgm:t>
    </dgm:pt>
    <dgm:pt modelId="{A0BB1421-9F0F-48D5-840E-258D48FAAF51}">
      <dgm:prSet phldrT="[Text]" custT="1"/>
      <dgm:spPr>
        <a:solidFill>
          <a:schemeClr val="accent1">
            <a:alpha val="74000"/>
          </a:schemeClr>
        </a:solidFill>
      </dgm:spPr>
      <dgm:t>
        <a:bodyPr lIns="0" tIns="0" rIns="0" bIns="0"/>
        <a:lstStyle/>
        <a:p>
          <a:r>
            <a:rPr lang="en-US" sz="2000" b="1" dirty="0" smtClean="0">
              <a:solidFill>
                <a:schemeClr val="tx1"/>
              </a:solidFill>
              <a:latin typeface="Arial" panose="020B0604020202020204" pitchFamily="34" charset="0"/>
              <a:cs typeface="Arial" panose="020B0604020202020204" pitchFamily="34" charset="0"/>
            </a:rPr>
            <a:t>Delivery to Market </a:t>
          </a:r>
        </a:p>
        <a:p>
          <a:r>
            <a:rPr lang="en-US" sz="2000" b="1" dirty="0" smtClean="0">
              <a:solidFill>
                <a:schemeClr val="tx1"/>
              </a:solidFill>
              <a:latin typeface="Arial" panose="020B0604020202020204" pitchFamily="34" charset="0"/>
              <a:cs typeface="Arial" panose="020B0604020202020204" pitchFamily="34" charset="0"/>
            </a:rPr>
            <a:t>(transport, storage, marketing)</a:t>
          </a:r>
          <a:endParaRPr lang="en-US" sz="2000" b="1" dirty="0">
            <a:solidFill>
              <a:schemeClr val="tx1"/>
            </a:solidFill>
            <a:latin typeface="Arial" panose="020B0604020202020204" pitchFamily="34" charset="0"/>
            <a:cs typeface="Arial" panose="020B0604020202020204" pitchFamily="34" charset="0"/>
          </a:endParaRPr>
        </a:p>
      </dgm:t>
    </dgm:pt>
    <dgm:pt modelId="{AD048B93-8DAD-4601-9325-82E86E23FD40}" type="parTrans" cxnId="{ABFBCFF6-E7F5-4F77-926E-42EF6DFFD95D}">
      <dgm:prSet/>
      <dgm:spPr/>
      <dgm:t>
        <a:bodyPr/>
        <a:lstStyle/>
        <a:p>
          <a:endParaRPr lang="en-US">
            <a:latin typeface="Arial" panose="020B0604020202020204" pitchFamily="34" charset="0"/>
            <a:cs typeface="Arial" panose="020B0604020202020204" pitchFamily="34" charset="0"/>
          </a:endParaRPr>
        </a:p>
      </dgm:t>
    </dgm:pt>
    <dgm:pt modelId="{67094933-92AE-4910-8D80-ECF245284A1D}" type="sibTrans" cxnId="{ABFBCFF6-E7F5-4F77-926E-42EF6DFFD95D}">
      <dgm:prSet/>
      <dgm:spPr/>
      <dgm:t>
        <a:bodyPr/>
        <a:lstStyle/>
        <a:p>
          <a:endParaRPr lang="en-US">
            <a:latin typeface="Arial" panose="020B0604020202020204" pitchFamily="34" charset="0"/>
            <a:cs typeface="Arial" panose="020B0604020202020204" pitchFamily="34" charset="0"/>
          </a:endParaRPr>
        </a:p>
      </dgm:t>
    </dgm:pt>
    <dgm:pt modelId="{18D4BDCD-711E-490C-8064-D181431C0D22}" type="pres">
      <dgm:prSet presAssocID="{C297BF47-3761-4753-80FB-F0E4D1E51BDE}" presName="rootnode" presStyleCnt="0">
        <dgm:presLayoutVars>
          <dgm:chMax/>
          <dgm:chPref/>
          <dgm:dir/>
          <dgm:animLvl val="lvl"/>
        </dgm:presLayoutVars>
      </dgm:prSet>
      <dgm:spPr/>
      <dgm:t>
        <a:bodyPr/>
        <a:lstStyle/>
        <a:p>
          <a:endParaRPr lang="en-US"/>
        </a:p>
      </dgm:t>
    </dgm:pt>
    <dgm:pt modelId="{179F6011-A304-49AB-B327-BCD13649E484}" type="pres">
      <dgm:prSet presAssocID="{E40478F7-885F-4915-BEDF-E96FD8443735}" presName="composite" presStyleCnt="0"/>
      <dgm:spPr/>
    </dgm:pt>
    <dgm:pt modelId="{5DAE866B-20D8-4773-9B2C-5A6019BACFF8}" type="pres">
      <dgm:prSet presAssocID="{E40478F7-885F-4915-BEDF-E96FD8443735}" presName="bentUpArrow1" presStyleLbl="alignImgPlace1" presStyleIdx="0" presStyleCnt="3" custScaleX="72133" custScaleY="71080" custLinFactNeighborX="5052" custLinFactNeighborY="-50694"/>
      <dgm:spPr>
        <a:solidFill>
          <a:schemeClr val="tx2">
            <a:lumMod val="50000"/>
            <a:lumOff val="50000"/>
          </a:schemeClr>
        </a:solidFill>
      </dgm:spPr>
    </dgm:pt>
    <dgm:pt modelId="{06A867D6-29BE-4BEF-B750-B861BEB6AC09}" type="pres">
      <dgm:prSet presAssocID="{E40478F7-885F-4915-BEDF-E96FD8443735}" presName="ParentText" presStyleLbl="node1" presStyleIdx="0" presStyleCnt="4" custScaleX="110946" custScaleY="59072" custLinFactNeighborX="-13581" custLinFactNeighborY="-10129">
        <dgm:presLayoutVars>
          <dgm:chMax val="1"/>
          <dgm:chPref val="1"/>
          <dgm:bulletEnabled val="1"/>
        </dgm:presLayoutVars>
      </dgm:prSet>
      <dgm:spPr/>
      <dgm:t>
        <a:bodyPr/>
        <a:lstStyle/>
        <a:p>
          <a:endParaRPr lang="en-US"/>
        </a:p>
      </dgm:t>
    </dgm:pt>
    <dgm:pt modelId="{34248E79-80F6-470A-9D5D-9AF88F240AC9}" type="pres">
      <dgm:prSet presAssocID="{E40478F7-885F-4915-BEDF-E96FD8443735}" presName="ChildText" presStyleLbl="revTx" presStyleIdx="0" presStyleCnt="3" custScaleX="253703" custScaleY="63834" custLinFactX="3970" custLinFactNeighborX="100000" custLinFactNeighborY="-33476">
        <dgm:presLayoutVars>
          <dgm:chMax val="0"/>
          <dgm:chPref val="0"/>
          <dgm:bulletEnabled val="1"/>
        </dgm:presLayoutVars>
      </dgm:prSet>
      <dgm:spPr/>
      <dgm:t>
        <a:bodyPr/>
        <a:lstStyle/>
        <a:p>
          <a:endParaRPr lang="en-US"/>
        </a:p>
      </dgm:t>
    </dgm:pt>
    <dgm:pt modelId="{93CB2908-826E-43CC-A88D-E7ABB01E317F}" type="pres">
      <dgm:prSet presAssocID="{96C13A60-EC78-4B8B-A85A-B76324B10611}" presName="sibTrans" presStyleCnt="0"/>
      <dgm:spPr/>
    </dgm:pt>
    <dgm:pt modelId="{574B7B44-022D-46B9-91A1-AC5D60EE661A}" type="pres">
      <dgm:prSet presAssocID="{01190F6F-6461-4D8B-9CE5-0E98805CF624}" presName="composite" presStyleCnt="0"/>
      <dgm:spPr/>
    </dgm:pt>
    <dgm:pt modelId="{87A281A0-CCB1-4427-A291-BF9751D1C8B2}" type="pres">
      <dgm:prSet presAssocID="{01190F6F-6461-4D8B-9CE5-0E98805CF624}" presName="bentUpArrow1" presStyleLbl="alignImgPlace1" presStyleIdx="1" presStyleCnt="3" custScaleX="60938" custScaleY="72127" custLinFactNeighborX="-21284" custLinFactNeighborY="-62375"/>
      <dgm:spPr>
        <a:solidFill>
          <a:schemeClr val="tx2">
            <a:lumMod val="50000"/>
            <a:lumOff val="50000"/>
          </a:schemeClr>
        </a:solidFill>
      </dgm:spPr>
      <dgm:t>
        <a:bodyPr/>
        <a:lstStyle/>
        <a:p>
          <a:endParaRPr lang="en-US"/>
        </a:p>
      </dgm:t>
    </dgm:pt>
    <dgm:pt modelId="{A6203AFD-1424-4213-BFF8-A6EBF18D1B0B}" type="pres">
      <dgm:prSet presAssocID="{01190F6F-6461-4D8B-9CE5-0E98805CF624}" presName="ParentText" presStyleLbl="node1" presStyleIdx="1" presStyleCnt="4" custScaleX="111983" custScaleY="70530" custLinFactNeighborX="-19402" custLinFactNeighborY="-22974">
        <dgm:presLayoutVars>
          <dgm:chMax val="1"/>
          <dgm:chPref val="1"/>
          <dgm:bulletEnabled val="1"/>
        </dgm:presLayoutVars>
      </dgm:prSet>
      <dgm:spPr/>
      <dgm:t>
        <a:bodyPr/>
        <a:lstStyle/>
        <a:p>
          <a:endParaRPr lang="en-US"/>
        </a:p>
      </dgm:t>
    </dgm:pt>
    <dgm:pt modelId="{67C9F003-87EB-4400-BD71-D6B7BF5C87EE}" type="pres">
      <dgm:prSet presAssocID="{01190F6F-6461-4D8B-9CE5-0E98805CF624}" presName="ChildText" presStyleLbl="revTx" presStyleIdx="1" presStyleCnt="3" custScaleX="261143" custScaleY="64187" custLinFactNeighborX="87775" custLinFactNeighborY="-32979">
        <dgm:presLayoutVars>
          <dgm:chMax val="0"/>
          <dgm:chPref val="0"/>
          <dgm:bulletEnabled val="1"/>
        </dgm:presLayoutVars>
      </dgm:prSet>
      <dgm:spPr/>
      <dgm:t>
        <a:bodyPr/>
        <a:lstStyle/>
        <a:p>
          <a:endParaRPr lang="en-US"/>
        </a:p>
      </dgm:t>
    </dgm:pt>
    <dgm:pt modelId="{3D68C3FD-A147-494B-B99A-DC9A568E4874}" type="pres">
      <dgm:prSet presAssocID="{AD546981-694A-475B-AEE2-DF333E003EBC}" presName="sibTrans" presStyleCnt="0"/>
      <dgm:spPr/>
    </dgm:pt>
    <dgm:pt modelId="{F28A0A01-F2D2-4656-837D-6C86767A3611}" type="pres">
      <dgm:prSet presAssocID="{D2962DE5-388F-4015-BE8B-29113262FDF2}" presName="composite" presStyleCnt="0"/>
      <dgm:spPr/>
    </dgm:pt>
    <dgm:pt modelId="{D9A4046A-EAAD-48C4-8EA8-138AB6686AC7}" type="pres">
      <dgm:prSet presAssocID="{D2962DE5-388F-4015-BE8B-29113262FDF2}" presName="bentUpArrow1" presStyleLbl="alignImgPlace1" presStyleIdx="2" presStyleCnt="3" custScaleX="74201" custScaleY="81656" custLinFactNeighborX="-181" custLinFactNeighborY="-83762"/>
      <dgm:spPr>
        <a:blipFill rotWithShape="0">
          <a:blip xmlns:r="http://schemas.openxmlformats.org/officeDocument/2006/relationships" r:embed="rId1"/>
          <a:stretch>
            <a:fillRect/>
          </a:stretch>
        </a:blipFill>
      </dgm:spPr>
      <dgm:t>
        <a:bodyPr/>
        <a:lstStyle/>
        <a:p>
          <a:endParaRPr lang="en-US"/>
        </a:p>
      </dgm:t>
    </dgm:pt>
    <dgm:pt modelId="{B403A5A7-61F9-4632-B7BD-112FD0D2DBA1}" type="pres">
      <dgm:prSet presAssocID="{D2962DE5-388F-4015-BE8B-29113262FDF2}" presName="ParentText" presStyleLbl="node1" presStyleIdx="2" presStyleCnt="4" custScaleX="96593" custScaleY="57824" custLinFactNeighborX="-23734" custLinFactNeighborY="-41785">
        <dgm:presLayoutVars>
          <dgm:chMax val="1"/>
          <dgm:chPref val="1"/>
          <dgm:bulletEnabled val="1"/>
        </dgm:presLayoutVars>
      </dgm:prSet>
      <dgm:spPr/>
      <dgm:t>
        <a:bodyPr/>
        <a:lstStyle/>
        <a:p>
          <a:endParaRPr lang="en-US"/>
        </a:p>
      </dgm:t>
    </dgm:pt>
    <dgm:pt modelId="{3E213B7A-F604-42B2-B7CE-A93AB9D714ED}" type="pres">
      <dgm:prSet presAssocID="{D2962DE5-388F-4015-BE8B-29113262FDF2}" presName="ChildText" presStyleLbl="revTx" presStyleIdx="2" presStyleCnt="3" custScaleX="198377" custScaleY="85101" custLinFactNeighborX="29981" custLinFactNeighborY="-54096">
        <dgm:presLayoutVars>
          <dgm:chMax val="0"/>
          <dgm:chPref val="0"/>
          <dgm:bulletEnabled val="1"/>
        </dgm:presLayoutVars>
      </dgm:prSet>
      <dgm:spPr/>
      <dgm:t>
        <a:bodyPr/>
        <a:lstStyle/>
        <a:p>
          <a:endParaRPr lang="en-US"/>
        </a:p>
      </dgm:t>
    </dgm:pt>
    <dgm:pt modelId="{B356EE51-2694-4D9C-A9BB-290DDABF7F08}" type="pres">
      <dgm:prSet presAssocID="{630D2E72-9C1C-41EA-AC2D-A4CC01B5C0A2}" presName="sibTrans" presStyleCnt="0"/>
      <dgm:spPr/>
    </dgm:pt>
    <dgm:pt modelId="{BC404B24-23DD-4613-947D-D9F27D027BC4}" type="pres">
      <dgm:prSet presAssocID="{A0BB1421-9F0F-48D5-840E-258D48FAAF51}" presName="composite" presStyleCnt="0"/>
      <dgm:spPr/>
    </dgm:pt>
    <dgm:pt modelId="{A7DA6B0E-40F0-4D55-A8CC-9C640AD66B67}" type="pres">
      <dgm:prSet presAssocID="{A0BB1421-9F0F-48D5-840E-258D48FAAF51}" presName="ParentText" presStyleLbl="node1" presStyleIdx="3" presStyleCnt="4" custScaleX="162296" custScaleY="109179" custLinFactNeighborX="-28215" custLinFactNeighborY="-54254">
        <dgm:presLayoutVars>
          <dgm:chMax val="1"/>
          <dgm:chPref val="1"/>
          <dgm:bulletEnabled val="1"/>
        </dgm:presLayoutVars>
      </dgm:prSet>
      <dgm:spPr/>
      <dgm:t>
        <a:bodyPr/>
        <a:lstStyle/>
        <a:p>
          <a:endParaRPr lang="en-US"/>
        </a:p>
      </dgm:t>
    </dgm:pt>
  </dgm:ptLst>
  <dgm:cxnLst>
    <dgm:cxn modelId="{5691156B-93D0-4427-ACF0-39F1E8E2CDF8}" type="presOf" srcId="{A0BB1421-9F0F-48D5-840E-258D48FAAF51}" destId="{A7DA6B0E-40F0-4D55-A8CC-9C640AD66B67}" srcOrd="0" destOrd="0" presId="urn:microsoft.com/office/officeart/2005/8/layout/StepDownProcess"/>
    <dgm:cxn modelId="{E0880EA4-1C92-4DCD-B3ED-FA483AB9E609}" type="presOf" srcId="{01190F6F-6461-4D8B-9CE5-0E98805CF624}" destId="{A6203AFD-1424-4213-BFF8-A6EBF18D1B0B}" srcOrd="0" destOrd="0" presId="urn:microsoft.com/office/officeart/2005/8/layout/StepDownProcess"/>
    <dgm:cxn modelId="{44B97180-A2F6-415A-B982-D9936B0461A2}" srcId="{E40478F7-885F-4915-BEDF-E96FD8443735}" destId="{747354EA-B126-4B4F-93E5-8D77057B1099}" srcOrd="0" destOrd="0" parTransId="{49E655B0-E612-4BE7-9378-5C7A88E613E3}" sibTransId="{1C36AEE0-CD8B-4A3D-B42A-A2F9652B11ED}"/>
    <dgm:cxn modelId="{16BDD928-DD61-49B0-BD9C-435ECAE40157}" srcId="{C297BF47-3761-4753-80FB-F0E4D1E51BDE}" destId="{D2962DE5-388F-4015-BE8B-29113262FDF2}" srcOrd="2" destOrd="0" parTransId="{00B211A3-843D-4076-A833-1FB4101A4839}" sibTransId="{630D2E72-9C1C-41EA-AC2D-A4CC01B5C0A2}"/>
    <dgm:cxn modelId="{AD4DA1A5-C73B-4C65-9BCD-FB01F2162E71}" type="presOf" srcId="{E40478F7-885F-4915-BEDF-E96FD8443735}" destId="{06A867D6-29BE-4BEF-B750-B861BEB6AC09}" srcOrd="0" destOrd="0" presId="urn:microsoft.com/office/officeart/2005/8/layout/StepDownProcess"/>
    <dgm:cxn modelId="{B8FB7851-AB8B-48A4-A271-B0AD266E67C0}" type="presOf" srcId="{C297BF47-3761-4753-80FB-F0E4D1E51BDE}" destId="{18D4BDCD-711E-490C-8064-D181431C0D22}" srcOrd="0" destOrd="0" presId="urn:microsoft.com/office/officeart/2005/8/layout/StepDownProcess"/>
    <dgm:cxn modelId="{7C0E4163-70FE-43B3-815E-AEA75970BE46}" type="presOf" srcId="{D2962DE5-388F-4015-BE8B-29113262FDF2}" destId="{B403A5A7-61F9-4632-B7BD-112FD0D2DBA1}" srcOrd="0" destOrd="0" presId="urn:microsoft.com/office/officeart/2005/8/layout/StepDownProcess"/>
    <dgm:cxn modelId="{2620D2BF-7752-4F82-A73C-3A90EF7D6269}" srcId="{01190F6F-6461-4D8B-9CE5-0E98805CF624}" destId="{D4A269C3-8EFF-45C6-8965-0F6A5B4DA397}" srcOrd="0" destOrd="0" parTransId="{0285F1C2-825F-410D-80AB-6940BB69F5F7}" sibTransId="{B93F628F-8186-4E94-948D-C944D742607B}"/>
    <dgm:cxn modelId="{ABFBCFF6-E7F5-4F77-926E-42EF6DFFD95D}" srcId="{C297BF47-3761-4753-80FB-F0E4D1E51BDE}" destId="{A0BB1421-9F0F-48D5-840E-258D48FAAF51}" srcOrd="3" destOrd="0" parTransId="{AD048B93-8DAD-4601-9325-82E86E23FD40}" sibTransId="{67094933-92AE-4910-8D80-ECF245284A1D}"/>
    <dgm:cxn modelId="{80B97F5F-7600-4C8F-B609-060A1FBD8B00}" type="presOf" srcId="{D4A269C3-8EFF-45C6-8965-0F6A5B4DA397}" destId="{67C9F003-87EB-4400-BD71-D6B7BF5C87EE}" srcOrd="0" destOrd="0" presId="urn:microsoft.com/office/officeart/2005/8/layout/StepDownProcess"/>
    <dgm:cxn modelId="{4435CE2D-1C79-4CEB-80FC-0434AA86E335}" type="presOf" srcId="{BEDC540C-8AC9-4E80-ADAA-F4C885CC3013}" destId="{3E213B7A-F604-42B2-B7CE-A93AB9D714ED}" srcOrd="0" destOrd="0" presId="urn:microsoft.com/office/officeart/2005/8/layout/StepDownProcess"/>
    <dgm:cxn modelId="{BE7FA52A-CA99-430D-8A91-09DE184B3309}" type="presOf" srcId="{747354EA-B126-4B4F-93E5-8D77057B1099}" destId="{34248E79-80F6-470A-9D5D-9AF88F240AC9}" srcOrd="0" destOrd="0" presId="urn:microsoft.com/office/officeart/2005/8/layout/StepDownProcess"/>
    <dgm:cxn modelId="{CD4B4101-681C-4C8F-852B-A4EC0FC2F366}" srcId="{D2962DE5-388F-4015-BE8B-29113262FDF2}" destId="{BEDC540C-8AC9-4E80-ADAA-F4C885CC3013}" srcOrd="0" destOrd="0" parTransId="{2B46E772-D4E1-4351-8A6C-AAC7FC9B1F7B}" sibTransId="{87146392-9C42-4702-9945-A0DC7ABCF413}"/>
    <dgm:cxn modelId="{178D6142-8184-43E6-A4BB-534792397110}" srcId="{C297BF47-3761-4753-80FB-F0E4D1E51BDE}" destId="{01190F6F-6461-4D8B-9CE5-0E98805CF624}" srcOrd="1" destOrd="0" parTransId="{668019B1-03D1-4E27-8ED5-35ED86579BFE}" sibTransId="{AD546981-694A-475B-AEE2-DF333E003EBC}"/>
    <dgm:cxn modelId="{3AE48D57-988A-4E39-A498-8DA24E3749D5}" srcId="{C297BF47-3761-4753-80FB-F0E4D1E51BDE}" destId="{E40478F7-885F-4915-BEDF-E96FD8443735}" srcOrd="0" destOrd="0" parTransId="{DDEA0C7B-E4D5-435A-81F4-9732E288875E}" sibTransId="{96C13A60-EC78-4B8B-A85A-B76324B10611}"/>
    <dgm:cxn modelId="{4A20DF14-F6D8-42B1-B9C6-3384C3634E91}" type="presParOf" srcId="{18D4BDCD-711E-490C-8064-D181431C0D22}" destId="{179F6011-A304-49AB-B327-BCD13649E484}" srcOrd="0" destOrd="0" presId="urn:microsoft.com/office/officeart/2005/8/layout/StepDownProcess"/>
    <dgm:cxn modelId="{ABBF7F84-6592-417D-B419-3DF0174D4132}" type="presParOf" srcId="{179F6011-A304-49AB-B327-BCD13649E484}" destId="{5DAE866B-20D8-4773-9B2C-5A6019BACFF8}" srcOrd="0" destOrd="0" presId="urn:microsoft.com/office/officeart/2005/8/layout/StepDownProcess"/>
    <dgm:cxn modelId="{7F3B87D7-CBBE-4148-AB05-86A4FD811A49}" type="presParOf" srcId="{179F6011-A304-49AB-B327-BCD13649E484}" destId="{06A867D6-29BE-4BEF-B750-B861BEB6AC09}" srcOrd="1" destOrd="0" presId="urn:microsoft.com/office/officeart/2005/8/layout/StepDownProcess"/>
    <dgm:cxn modelId="{CCC90DDE-7951-4C53-863A-056656AE9369}" type="presParOf" srcId="{179F6011-A304-49AB-B327-BCD13649E484}" destId="{34248E79-80F6-470A-9D5D-9AF88F240AC9}" srcOrd="2" destOrd="0" presId="urn:microsoft.com/office/officeart/2005/8/layout/StepDownProcess"/>
    <dgm:cxn modelId="{973A5DBD-5F06-4D2C-B2C9-14B6AC6D79A8}" type="presParOf" srcId="{18D4BDCD-711E-490C-8064-D181431C0D22}" destId="{93CB2908-826E-43CC-A88D-E7ABB01E317F}" srcOrd="1" destOrd="0" presId="urn:microsoft.com/office/officeart/2005/8/layout/StepDownProcess"/>
    <dgm:cxn modelId="{AE22140C-0D81-4EAA-8F31-7CAE4D292711}" type="presParOf" srcId="{18D4BDCD-711E-490C-8064-D181431C0D22}" destId="{574B7B44-022D-46B9-91A1-AC5D60EE661A}" srcOrd="2" destOrd="0" presId="urn:microsoft.com/office/officeart/2005/8/layout/StepDownProcess"/>
    <dgm:cxn modelId="{7474F45E-62C4-4F79-BED1-370B23B7879B}" type="presParOf" srcId="{574B7B44-022D-46B9-91A1-AC5D60EE661A}" destId="{87A281A0-CCB1-4427-A291-BF9751D1C8B2}" srcOrd="0" destOrd="0" presId="urn:microsoft.com/office/officeart/2005/8/layout/StepDownProcess"/>
    <dgm:cxn modelId="{A0D55B6D-BAA8-4157-A9D7-B7578D8D1E8B}" type="presParOf" srcId="{574B7B44-022D-46B9-91A1-AC5D60EE661A}" destId="{A6203AFD-1424-4213-BFF8-A6EBF18D1B0B}" srcOrd="1" destOrd="0" presId="urn:microsoft.com/office/officeart/2005/8/layout/StepDownProcess"/>
    <dgm:cxn modelId="{980768D1-63AA-411F-8DF0-2A0D13E30BDA}" type="presParOf" srcId="{574B7B44-022D-46B9-91A1-AC5D60EE661A}" destId="{67C9F003-87EB-4400-BD71-D6B7BF5C87EE}" srcOrd="2" destOrd="0" presId="urn:microsoft.com/office/officeart/2005/8/layout/StepDownProcess"/>
    <dgm:cxn modelId="{1653441A-D1DC-4F59-B011-CAF2B31EC7F6}" type="presParOf" srcId="{18D4BDCD-711E-490C-8064-D181431C0D22}" destId="{3D68C3FD-A147-494B-B99A-DC9A568E4874}" srcOrd="3" destOrd="0" presId="urn:microsoft.com/office/officeart/2005/8/layout/StepDownProcess"/>
    <dgm:cxn modelId="{65529F66-FD03-458A-AAF3-1EFBADB7AAB2}" type="presParOf" srcId="{18D4BDCD-711E-490C-8064-D181431C0D22}" destId="{F28A0A01-F2D2-4656-837D-6C86767A3611}" srcOrd="4" destOrd="0" presId="urn:microsoft.com/office/officeart/2005/8/layout/StepDownProcess"/>
    <dgm:cxn modelId="{51BBA4FF-FEE7-4BD6-BAAE-FCB2CFD46AF9}" type="presParOf" srcId="{F28A0A01-F2D2-4656-837D-6C86767A3611}" destId="{D9A4046A-EAAD-48C4-8EA8-138AB6686AC7}" srcOrd="0" destOrd="0" presId="urn:microsoft.com/office/officeart/2005/8/layout/StepDownProcess"/>
    <dgm:cxn modelId="{98F823B7-1C50-4897-B9EA-133C5F6C1299}" type="presParOf" srcId="{F28A0A01-F2D2-4656-837D-6C86767A3611}" destId="{B403A5A7-61F9-4632-B7BD-112FD0D2DBA1}" srcOrd="1" destOrd="0" presId="urn:microsoft.com/office/officeart/2005/8/layout/StepDownProcess"/>
    <dgm:cxn modelId="{09B99867-9700-4FDB-A3B5-E2BAE24A97CD}" type="presParOf" srcId="{F28A0A01-F2D2-4656-837D-6C86767A3611}" destId="{3E213B7A-F604-42B2-B7CE-A93AB9D714ED}" srcOrd="2" destOrd="0" presId="urn:microsoft.com/office/officeart/2005/8/layout/StepDownProcess"/>
    <dgm:cxn modelId="{4CAE0F78-0723-4509-8C30-1895898498CB}" type="presParOf" srcId="{18D4BDCD-711E-490C-8064-D181431C0D22}" destId="{B356EE51-2694-4D9C-A9BB-290DDABF7F08}" srcOrd="5" destOrd="0" presId="urn:microsoft.com/office/officeart/2005/8/layout/StepDownProcess"/>
    <dgm:cxn modelId="{37E46E21-1D83-4726-B3C5-10BA3215A851}" type="presParOf" srcId="{18D4BDCD-711E-490C-8064-D181431C0D22}" destId="{BC404B24-23DD-4613-947D-D9F27D027BC4}" srcOrd="6" destOrd="0" presId="urn:microsoft.com/office/officeart/2005/8/layout/StepDownProcess"/>
    <dgm:cxn modelId="{FE7BAF54-E49D-4CDD-AD27-C73132D14AEC}" type="presParOf" srcId="{BC404B24-23DD-4613-947D-D9F27D027BC4}" destId="{A7DA6B0E-40F0-4D55-A8CC-9C640AD66B67}"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7.png"/></Relationships>
</file>

<file path=ppt/drawings/drawing1.xml><?xml version="1.0" encoding="utf-8"?>
<c:userShapes xmlns:c="http://schemas.openxmlformats.org/drawingml/2006/chart">
  <cdr:relSizeAnchor xmlns:cdr="http://schemas.openxmlformats.org/drawingml/2006/chartDrawing">
    <cdr:from>
      <cdr:x>0.70415</cdr:x>
      <cdr:y>0.88487</cdr:y>
    </cdr:from>
    <cdr:to>
      <cdr:x>1</cdr:x>
      <cdr:y>0.96711</cdr:y>
    </cdr:to>
    <cdr:sp macro="" textlink="">
      <cdr:nvSpPr>
        <cdr:cNvPr id="2" name="TextBox 9"/>
        <cdr:cNvSpPr txBox="1"/>
      </cdr:nvSpPr>
      <cdr:spPr>
        <a:xfrm xmlns:a="http://schemas.openxmlformats.org/drawingml/2006/main">
          <a:off x="6243542" y="4967566"/>
          <a:ext cx="2623279"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xmlns:a="http://schemas.openxmlformats.org/drawingml/2006/main">
          <a:r>
            <a:rPr lang="en-US" sz="1200" dirty="0" smtClean="0">
              <a:solidFill>
                <a:schemeClr val="accent1"/>
              </a:solidFill>
            </a:rPr>
            <a:t>* Includes Impact Fee and MLF payments in 2011 &amp; 2012</a:t>
          </a:r>
          <a:endParaRPr lang="en-US" sz="1200" dirty="0">
            <a:solidFill>
              <a:schemeClr val="accent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5FAE25-83D2-47D4-8D53-A3DFDE0DF0C6}" type="datetimeFigureOut">
              <a:rPr lang="en-US" smtClean="0"/>
              <a:t>2/24/2014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58F68C-D0EF-4727-B2EE-3D2701DA4600}" type="slidenum">
              <a:rPr lang="en-US" smtClean="0"/>
              <a:t>‹#›</a:t>
            </a:fld>
            <a:endParaRPr lang="en-US" dirty="0"/>
          </a:p>
        </p:txBody>
      </p:sp>
    </p:spTree>
    <p:extLst>
      <p:ext uri="{BB962C8B-B14F-4D97-AF65-F5344CB8AC3E}">
        <p14:creationId xmlns:p14="http://schemas.microsoft.com/office/powerpoint/2010/main" val="70723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7FB032-0A4A-4B39-B25C-B81157E58888}" type="slidenum">
              <a:rPr lang="en-US" smtClean="0"/>
              <a:pPr>
                <a:defRPr/>
              </a:pPr>
              <a:t>1</a:t>
            </a:fld>
            <a:endParaRPr lang="en-US" dirty="0"/>
          </a:p>
        </p:txBody>
      </p:sp>
    </p:spTree>
    <p:extLst>
      <p:ext uri="{BB962C8B-B14F-4D97-AF65-F5344CB8AC3E}">
        <p14:creationId xmlns:p14="http://schemas.microsoft.com/office/powerpoint/2010/main" val="3495499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pPr>
                <a:defRPr/>
              </a:pPr>
              <a:t>12</a:t>
            </a:fld>
            <a:endParaRPr lang="en-US"/>
          </a:p>
        </p:txBody>
      </p:sp>
    </p:spTree>
    <p:extLst>
      <p:ext uri="{BB962C8B-B14F-4D97-AF65-F5344CB8AC3E}">
        <p14:creationId xmlns:p14="http://schemas.microsoft.com/office/powerpoint/2010/main" val="1226698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pPr>
                <a:defRPr/>
              </a:pPr>
              <a:t>13</a:t>
            </a:fld>
            <a:endParaRPr lang="en-US"/>
          </a:p>
        </p:txBody>
      </p:sp>
    </p:spTree>
    <p:extLst>
      <p:ext uri="{BB962C8B-B14F-4D97-AF65-F5344CB8AC3E}">
        <p14:creationId xmlns:p14="http://schemas.microsoft.com/office/powerpoint/2010/main" val="1061002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pPr>
                <a:defRPr/>
              </a:pPr>
              <a:t>14</a:t>
            </a:fld>
            <a:endParaRPr lang="en-US"/>
          </a:p>
        </p:txBody>
      </p:sp>
    </p:spTree>
    <p:extLst>
      <p:ext uri="{BB962C8B-B14F-4D97-AF65-F5344CB8AC3E}">
        <p14:creationId xmlns:p14="http://schemas.microsoft.com/office/powerpoint/2010/main" val="1657413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pPr>
                <a:defRPr/>
              </a:pPr>
              <a:t>15</a:t>
            </a:fld>
            <a:endParaRPr lang="en-US"/>
          </a:p>
        </p:txBody>
      </p:sp>
    </p:spTree>
    <p:extLst>
      <p:ext uri="{BB962C8B-B14F-4D97-AF65-F5344CB8AC3E}">
        <p14:creationId xmlns:p14="http://schemas.microsoft.com/office/powerpoint/2010/main" val="3836095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Bringing </a:t>
            </a:r>
            <a:r>
              <a:rPr lang="en-US" dirty="0" err="1" smtClean="0"/>
              <a:t>nat</a:t>
            </a:r>
            <a:r>
              <a:rPr lang="en-US" dirty="0" smtClean="0"/>
              <a:t> gas</a:t>
            </a:r>
            <a:r>
              <a:rPr lang="en-US" baseline="0" dirty="0" smtClean="0"/>
              <a:t> to the surface</a:t>
            </a:r>
          </a:p>
          <a:p>
            <a:r>
              <a:rPr lang="en-US" baseline="0" dirty="0" smtClean="0"/>
              <a:t>Storing and transporting </a:t>
            </a:r>
            <a:r>
              <a:rPr lang="en-US" baseline="0" dirty="0" err="1" smtClean="0"/>
              <a:t>nat</a:t>
            </a:r>
            <a:r>
              <a:rPr lang="en-US" baseline="0" dirty="0" smtClean="0"/>
              <a:t> gas</a:t>
            </a:r>
          </a:p>
          <a:p>
            <a:r>
              <a:rPr lang="en-US" baseline="0" dirty="0" smtClean="0"/>
              <a:t>Selling and distributing </a:t>
            </a:r>
            <a:r>
              <a:rPr lang="en-US" baseline="0" dirty="0" err="1" smtClean="0"/>
              <a:t>nat</a:t>
            </a:r>
            <a:r>
              <a:rPr lang="en-US" baseline="0" dirty="0" smtClean="0"/>
              <a:t> gas</a:t>
            </a:r>
            <a:endParaRPr lang="en-US" dirty="0"/>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pPr>
                <a:defRPr/>
              </a:pPr>
              <a:t>16</a:t>
            </a:fld>
            <a:endParaRPr lang="en-US"/>
          </a:p>
        </p:txBody>
      </p:sp>
    </p:spTree>
    <p:extLst>
      <p:ext uri="{BB962C8B-B14F-4D97-AF65-F5344CB8AC3E}">
        <p14:creationId xmlns:p14="http://schemas.microsoft.com/office/powerpoint/2010/main" val="2411218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6488" indent="-336488">
              <a:buFont typeface="Arial" pitchFamily="34" charset="0"/>
              <a:buChar char="•"/>
              <a:defRPr/>
            </a:pPr>
            <a:r>
              <a:rPr lang="en-US" dirty="0">
                <a:solidFill>
                  <a:srgbClr val="000000"/>
                </a:solidFill>
              </a:rPr>
              <a:t>Prior to the drilling of a natural gas well, companies must first obtain the rights to develop the mineral resources from a landowner.</a:t>
            </a:r>
          </a:p>
          <a:p>
            <a:pPr>
              <a:defRPr/>
            </a:pPr>
            <a:endParaRPr lang="en-US" dirty="0">
              <a:solidFill>
                <a:srgbClr val="000000"/>
              </a:solidFill>
            </a:endParaRPr>
          </a:p>
          <a:p>
            <a:pPr marL="336488" indent="-336488">
              <a:buFont typeface="Arial" pitchFamily="34" charset="0"/>
              <a:buChar char="•"/>
              <a:defRPr/>
            </a:pPr>
            <a:r>
              <a:rPr lang="en-US" dirty="0">
                <a:solidFill>
                  <a:srgbClr val="000000"/>
                </a:solidFill>
              </a:rPr>
              <a:t>An educated landowner, one who seeks expert guidance prior to leasing their mineral rights for development, is an ideal partner.</a:t>
            </a:r>
          </a:p>
          <a:p>
            <a:pPr>
              <a:defRPr/>
            </a:pPr>
            <a:endParaRPr lang="en-US" dirty="0">
              <a:solidFill>
                <a:srgbClr val="000000"/>
              </a:solidFill>
            </a:endParaRPr>
          </a:p>
          <a:p>
            <a:pPr marL="336488" indent="-336488">
              <a:buFont typeface="Arial" pitchFamily="34" charset="0"/>
              <a:buChar char="•"/>
              <a:defRPr/>
            </a:pPr>
            <a:r>
              <a:rPr lang="en-US" dirty="0">
                <a:solidFill>
                  <a:srgbClr val="000000"/>
                </a:solidFill>
              </a:rPr>
              <a:t>After the mineral rights are leased, companies then create a “production unit,” where they pull contiguous parcels of land for development. </a:t>
            </a:r>
          </a:p>
          <a:p>
            <a:pPr marL="336488" indent="-336488">
              <a:buFont typeface="Arial" pitchFamily="34" charset="0"/>
              <a:buChar char="•"/>
              <a:defRPr/>
            </a:pPr>
            <a:endParaRPr lang="en-US" dirty="0">
              <a:solidFill>
                <a:srgbClr val="000000"/>
              </a:solidFill>
            </a:endParaRPr>
          </a:p>
          <a:p>
            <a:pPr marL="336488" indent="-336488">
              <a:buFont typeface="Arial" pitchFamily="34" charset="0"/>
              <a:buChar char="•"/>
              <a:defRPr/>
            </a:pPr>
            <a:r>
              <a:rPr lang="en-US" dirty="0">
                <a:solidFill>
                  <a:srgbClr val="000000"/>
                </a:solidFill>
              </a:rPr>
              <a:t>Once a production unit is created, it is then incorporated into a company’s drilling program and at predetermined time, the site is prepared for exploration.</a:t>
            </a:r>
            <a:endParaRPr lang="en-US" sz="1000" dirty="0">
              <a:solidFill>
                <a:srgbClr val="000000"/>
              </a:solidFill>
            </a:endParaRPr>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pPr>
                <a:defRPr/>
              </a:pPr>
              <a:t>19</a:t>
            </a:fld>
            <a:endParaRPr lang="en-US"/>
          </a:p>
        </p:txBody>
      </p:sp>
    </p:spTree>
    <p:extLst>
      <p:ext uri="{BB962C8B-B14F-4D97-AF65-F5344CB8AC3E}">
        <p14:creationId xmlns:p14="http://schemas.microsoft.com/office/powerpoint/2010/main" val="2703719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pPr>
                <a:defRPr/>
              </a:pPr>
              <a:t>20</a:t>
            </a:fld>
            <a:endParaRPr lang="en-US"/>
          </a:p>
        </p:txBody>
      </p:sp>
    </p:spTree>
    <p:extLst>
      <p:ext uri="{BB962C8B-B14F-4D97-AF65-F5344CB8AC3E}">
        <p14:creationId xmlns:p14="http://schemas.microsoft.com/office/powerpoint/2010/main" val="686765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 </a:t>
            </a:r>
            <a:r>
              <a:rPr lang="en-US" dirty="0" err="1" smtClean="0"/>
              <a:t>ft</a:t>
            </a:r>
            <a:r>
              <a:rPr lang="en-US" dirty="0" smtClean="0"/>
              <a:t> = well</a:t>
            </a:r>
          </a:p>
          <a:p>
            <a:r>
              <a:rPr lang="en-US" dirty="0" smtClean="0"/>
              <a:t>1000 </a:t>
            </a:r>
            <a:r>
              <a:rPr lang="en-US" dirty="0" err="1" smtClean="0"/>
              <a:t>ft</a:t>
            </a:r>
            <a:r>
              <a:rPr lang="en-US" dirty="0" smtClean="0"/>
              <a:t> =</a:t>
            </a:r>
            <a:r>
              <a:rPr lang="en-US" baseline="0" dirty="0" smtClean="0"/>
              <a:t> municipal sources</a:t>
            </a:r>
          </a:p>
          <a:p>
            <a:r>
              <a:rPr lang="en-US" baseline="0" dirty="0" smtClean="0"/>
              <a:t>8-10k </a:t>
            </a:r>
            <a:r>
              <a:rPr lang="en-US" baseline="0" dirty="0" err="1" smtClean="0"/>
              <a:t>ft</a:t>
            </a:r>
            <a:r>
              <a:rPr lang="en-US" baseline="0" dirty="0" smtClean="0"/>
              <a:t> = shale</a:t>
            </a:r>
            <a:endParaRPr lang="en-US" dirty="0"/>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272049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pPr>
                <a:defRPr/>
              </a:pPr>
              <a:t>22</a:t>
            </a:fld>
            <a:endParaRPr lang="en-US"/>
          </a:p>
        </p:txBody>
      </p:sp>
    </p:spTree>
    <p:extLst>
      <p:ext uri="{BB962C8B-B14F-4D97-AF65-F5344CB8AC3E}">
        <p14:creationId xmlns:p14="http://schemas.microsoft.com/office/powerpoint/2010/main" val="116486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pPr>
                <a:defRPr/>
              </a:pPr>
              <a:t>23</a:t>
            </a:fld>
            <a:endParaRPr lang="en-US"/>
          </a:p>
        </p:txBody>
      </p:sp>
    </p:spTree>
    <p:extLst>
      <p:ext uri="{BB962C8B-B14F-4D97-AF65-F5344CB8AC3E}">
        <p14:creationId xmlns:p14="http://schemas.microsoft.com/office/powerpoint/2010/main" val="403365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7FB032-0A4A-4B39-B25C-B81157E58888}" type="slidenum">
              <a:rPr lang="en-US" smtClean="0"/>
              <a:pPr>
                <a:defRPr/>
              </a:pPr>
              <a:t>2</a:t>
            </a:fld>
            <a:endParaRPr lang="en-US" dirty="0"/>
          </a:p>
        </p:txBody>
      </p:sp>
    </p:spTree>
    <p:extLst>
      <p:ext uri="{BB962C8B-B14F-4D97-AF65-F5344CB8AC3E}">
        <p14:creationId xmlns:p14="http://schemas.microsoft.com/office/powerpoint/2010/main" val="3495499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2105853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381077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pPr>
                <a:defRPr/>
              </a:pPr>
              <a:t>26</a:t>
            </a:fld>
            <a:endParaRPr lang="en-US"/>
          </a:p>
        </p:txBody>
      </p:sp>
    </p:spTree>
    <p:extLst>
      <p:ext uri="{BB962C8B-B14F-4D97-AF65-F5344CB8AC3E}">
        <p14:creationId xmlns:p14="http://schemas.microsoft.com/office/powerpoint/2010/main" val="2792179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Tx/>
              <a:defRPr/>
            </a:pPr>
            <a:r>
              <a:rPr lang="en-US" dirty="0">
                <a:solidFill>
                  <a:srgbClr val="000000"/>
                </a:solidFill>
                <a:ea typeface="Calibri" pitchFamily="34" charset="0"/>
                <a:cs typeface="Times New Roman" pitchFamily="18" charset="0"/>
                <a:sym typeface="Calibri" pitchFamily="34" charset="0"/>
              </a:rPr>
              <a:t>Improved predictability/transparency of permitting</a:t>
            </a:r>
          </a:p>
          <a:p>
            <a:pPr>
              <a:buClrTx/>
              <a:defRPr/>
            </a:pPr>
            <a:r>
              <a:rPr lang="en-US" dirty="0">
                <a:solidFill>
                  <a:srgbClr val="000000"/>
                </a:solidFill>
                <a:ea typeface="Calibri" pitchFamily="34" charset="0"/>
                <a:cs typeface="Times New Roman" pitchFamily="18" charset="0"/>
                <a:sym typeface="Calibri" pitchFamily="34" charset="0"/>
              </a:rPr>
              <a:t>Staffing increases with substantial permit fee increases</a:t>
            </a:r>
          </a:p>
          <a:p>
            <a:pPr>
              <a:buClrTx/>
              <a:defRPr/>
            </a:pPr>
            <a:r>
              <a:rPr lang="en-US" dirty="0">
                <a:solidFill>
                  <a:srgbClr val="000000"/>
                </a:solidFill>
                <a:ea typeface="Calibri" pitchFamily="34" charset="0"/>
                <a:cs typeface="Times New Roman" pitchFamily="18" charset="0"/>
                <a:sym typeface="Calibri" pitchFamily="34" charset="0"/>
              </a:rPr>
              <a:t>Major technical advances in water recycling and reuse</a:t>
            </a:r>
          </a:p>
          <a:p>
            <a:pPr>
              <a:buClrTx/>
              <a:defRPr/>
            </a:pPr>
            <a:r>
              <a:rPr lang="en-US" dirty="0">
                <a:solidFill>
                  <a:srgbClr val="000000"/>
                </a:solidFill>
                <a:ea typeface="Calibri" pitchFamily="34" charset="0"/>
                <a:cs typeface="Times New Roman" pitchFamily="18" charset="0"/>
                <a:sym typeface="Calibri" pitchFamily="34" charset="0"/>
              </a:rPr>
              <a:t>Even more protective well casing standards, including additional venues for chemical disclosure</a:t>
            </a:r>
          </a:p>
          <a:p>
            <a:pPr>
              <a:buClrTx/>
              <a:defRPr/>
            </a:pPr>
            <a:r>
              <a:rPr lang="en-US" dirty="0">
                <a:solidFill>
                  <a:srgbClr val="000000"/>
                </a:solidFill>
                <a:ea typeface="Calibri" pitchFamily="34" charset="0"/>
                <a:cs typeface="Times New Roman" pitchFamily="18" charset="0"/>
                <a:sym typeface="Calibri" pitchFamily="34" charset="0"/>
              </a:rPr>
              <a:t>Continued best practice sharing between industry and regulators</a:t>
            </a:r>
          </a:p>
          <a:p>
            <a:endParaRPr lang="en-US" dirty="0"/>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pPr>
                <a:defRPr/>
              </a:pPr>
              <a:t>34</a:t>
            </a:fld>
            <a:endParaRPr lang="en-US"/>
          </a:p>
        </p:txBody>
      </p:sp>
    </p:spTree>
    <p:extLst>
      <p:ext uri="{BB962C8B-B14F-4D97-AF65-F5344CB8AC3E}">
        <p14:creationId xmlns:p14="http://schemas.microsoft.com/office/powerpoint/2010/main" val="3963341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4232640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36469" lvl="1" indent="-336469">
              <a:buFont typeface="Arial" pitchFamily="34" charset="0"/>
              <a:buChar char="•"/>
              <a:defRPr/>
            </a:pPr>
            <a:r>
              <a:rPr lang="en-US" sz="1800" dirty="0">
                <a:solidFill>
                  <a:srgbClr val="000000"/>
                </a:solidFill>
                <a:latin typeface="Arial" pitchFamily="34" charset="0"/>
                <a:cs typeface="Arial" pitchFamily="34" charset="0"/>
              </a:rPr>
              <a:t>PA Department of Environmental Protection (DEP) reports conducted in NE and SW PA.</a:t>
            </a:r>
          </a:p>
          <a:p>
            <a:pPr>
              <a:buClrTx/>
              <a:defRPr/>
            </a:pPr>
            <a:r>
              <a:rPr lang="en-US" sz="1800" dirty="0">
                <a:solidFill>
                  <a:srgbClr val="000000"/>
                </a:solidFill>
              </a:rPr>
              <a:t>Gas Processing Plants</a:t>
            </a:r>
          </a:p>
          <a:p>
            <a:pPr lvl="1">
              <a:buClrTx/>
              <a:buFont typeface="Arial" pitchFamily="34" charset="0"/>
              <a:buChar char="‒"/>
              <a:defRPr/>
            </a:pPr>
            <a:r>
              <a:rPr lang="en-US" sz="1800" dirty="0">
                <a:solidFill>
                  <a:srgbClr val="000000"/>
                </a:solidFill>
              </a:rPr>
              <a:t>Plan approval/air permit</a:t>
            </a:r>
          </a:p>
          <a:p>
            <a:pPr>
              <a:buClrTx/>
              <a:defRPr/>
            </a:pPr>
            <a:r>
              <a:rPr lang="en-US" sz="1800" dirty="0">
                <a:solidFill>
                  <a:srgbClr val="000000"/>
                </a:solidFill>
              </a:rPr>
              <a:t>Compressors</a:t>
            </a:r>
          </a:p>
          <a:p>
            <a:pPr lvl="1">
              <a:buClrTx/>
              <a:buFont typeface="Arial" pitchFamily="34" charset="0"/>
              <a:buChar char="‒"/>
              <a:defRPr/>
            </a:pPr>
            <a:r>
              <a:rPr lang="en-US" sz="1800" dirty="0">
                <a:solidFill>
                  <a:srgbClr val="000000"/>
                </a:solidFill>
              </a:rPr>
              <a:t>Covered by GP-5</a:t>
            </a:r>
          </a:p>
          <a:p>
            <a:pPr>
              <a:buClrTx/>
              <a:defRPr/>
            </a:pPr>
            <a:r>
              <a:rPr lang="en-US" sz="1800" dirty="0">
                <a:solidFill>
                  <a:srgbClr val="000000"/>
                </a:solidFill>
              </a:rPr>
              <a:t>Fugitive emissions</a:t>
            </a:r>
          </a:p>
          <a:p>
            <a:pPr lvl="1">
              <a:buClrTx/>
              <a:buFont typeface="Arial" pitchFamily="34" charset="0"/>
              <a:buChar char="‒"/>
              <a:defRPr/>
            </a:pPr>
            <a:r>
              <a:rPr lang="en-US" sz="1800" dirty="0">
                <a:solidFill>
                  <a:srgbClr val="000000"/>
                </a:solidFill>
              </a:rPr>
              <a:t>Roads</a:t>
            </a:r>
          </a:p>
          <a:p>
            <a:pPr lvl="1">
              <a:buClrTx/>
              <a:buFont typeface="Arial" pitchFamily="34" charset="0"/>
              <a:buChar char="‒"/>
              <a:defRPr/>
            </a:pPr>
            <a:r>
              <a:rPr lang="en-US" sz="1800" dirty="0">
                <a:solidFill>
                  <a:srgbClr val="000000"/>
                </a:solidFill>
              </a:rPr>
              <a:t>Compressor stations</a:t>
            </a:r>
          </a:p>
          <a:p>
            <a:pPr>
              <a:buClrTx/>
              <a:defRPr/>
            </a:pPr>
            <a:r>
              <a:rPr lang="en-US" sz="1800" dirty="0">
                <a:solidFill>
                  <a:srgbClr val="000000"/>
                </a:solidFill>
              </a:rPr>
              <a:t>Flares</a:t>
            </a:r>
          </a:p>
          <a:p>
            <a:pPr lvl="1">
              <a:buClrTx/>
              <a:buFont typeface="Arial" pitchFamily="34" charset="0"/>
              <a:buChar char="‒"/>
              <a:defRPr/>
            </a:pPr>
            <a:r>
              <a:rPr lang="en-US" sz="1800" dirty="0">
                <a:solidFill>
                  <a:srgbClr val="000000"/>
                </a:solidFill>
              </a:rPr>
              <a:t>Temporary sources</a:t>
            </a:r>
          </a:p>
          <a:p>
            <a:pPr>
              <a:buClrTx/>
              <a:defRPr/>
            </a:pPr>
            <a:r>
              <a:rPr lang="en-US" sz="1800" dirty="0">
                <a:solidFill>
                  <a:srgbClr val="000000"/>
                </a:solidFill>
              </a:rPr>
              <a:t>Source Aggregation</a:t>
            </a:r>
          </a:p>
          <a:p>
            <a:pPr lvl="1">
              <a:buClrTx/>
              <a:buFont typeface="Arial" pitchFamily="34" charset="0"/>
              <a:buChar char="‒"/>
              <a:defRPr/>
            </a:pPr>
            <a:r>
              <a:rPr lang="en-US" sz="1800" dirty="0">
                <a:solidFill>
                  <a:srgbClr val="000000"/>
                </a:solidFill>
              </a:rPr>
              <a:t>White paper</a:t>
            </a:r>
          </a:p>
          <a:p>
            <a:endParaRPr lang="en-US" dirty="0"/>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212129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997066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2138776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pPr>
                <a:defRPr/>
              </a:pPr>
              <a:t>43</a:t>
            </a:fld>
            <a:endParaRPr lang="en-US"/>
          </a:p>
        </p:txBody>
      </p:sp>
    </p:spTree>
    <p:extLst>
      <p:ext uri="{BB962C8B-B14F-4D97-AF65-F5344CB8AC3E}">
        <p14:creationId xmlns:p14="http://schemas.microsoft.com/office/powerpoint/2010/main" val="25851555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3143268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7FB032-0A4A-4B39-B25C-B81157E58888}" type="slidenum">
              <a:rPr lang="en-US" smtClean="0"/>
              <a:pPr>
                <a:defRPr/>
              </a:pPr>
              <a:t>3</a:t>
            </a:fld>
            <a:endParaRPr lang="en-US" dirty="0"/>
          </a:p>
        </p:txBody>
      </p:sp>
    </p:spTree>
    <p:extLst>
      <p:ext uri="{BB962C8B-B14F-4D97-AF65-F5344CB8AC3E}">
        <p14:creationId xmlns:p14="http://schemas.microsoft.com/office/powerpoint/2010/main" val="3495499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7414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1014777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BB9E829F-01B7-472D-BDA0-132C735CB5DA}" type="slidenum">
              <a:rPr lang="en-US">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4255826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pPr>
                <a:defRPr/>
              </a:pPr>
              <a:t>52</a:t>
            </a:fld>
            <a:endParaRPr lang="en-US"/>
          </a:p>
        </p:txBody>
      </p:sp>
    </p:spTree>
    <p:extLst>
      <p:ext uri="{BB962C8B-B14F-4D97-AF65-F5344CB8AC3E}">
        <p14:creationId xmlns:p14="http://schemas.microsoft.com/office/powerpoint/2010/main" val="3594717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EC3EA5-6290-4934-B60C-4BC7AEBCE3A4}" type="slidenum">
              <a:rPr lang="en-US">
                <a:solidFill>
                  <a:prstClr val="black"/>
                </a:solidFill>
              </a:rPr>
              <a:pPr>
                <a:defRPr/>
              </a:pPr>
              <a:t>66</a:t>
            </a:fld>
            <a:endParaRPr lang="en-US">
              <a:solidFill>
                <a:prstClr val="black"/>
              </a:solidFill>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463566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Source: NiSource Gas Transmission and Storage  Presentation to WVONGA Spring Meeting May 6, 2010 p.5</a:t>
            </a:r>
          </a:p>
          <a:p>
            <a:r>
              <a:rPr lang="en-US" dirty="0" smtClean="0"/>
              <a:t>http://www.wvonga.com/LinkClick.aspx?fileticket=Pg0dP2V5BKg%3D&amp;tabid=268</a:t>
            </a:r>
          </a:p>
          <a:p>
            <a:endParaRPr lang="en-US" dirty="0" smtClean="0"/>
          </a:p>
        </p:txBody>
      </p:sp>
      <p:sp>
        <p:nvSpPr>
          <p:cNvPr id="4" name="Slide Number Placeholder 3"/>
          <p:cNvSpPr>
            <a:spLocks noGrp="1"/>
          </p:cNvSpPr>
          <p:nvPr>
            <p:ph type="sldNum" sz="quarter" idx="5"/>
          </p:nvPr>
        </p:nvSpPr>
        <p:spPr/>
        <p:txBody>
          <a:bodyPr/>
          <a:lstStyle/>
          <a:p>
            <a:pPr>
              <a:defRPr/>
            </a:pPr>
            <a:fld id="{9177DF06-41B2-4A51-948A-8DEFA5FA5BE1}" type="slidenum">
              <a:rPr lang="en-US" smtClean="0">
                <a:solidFill>
                  <a:prstClr val="black"/>
                </a:solidFill>
              </a:rPr>
              <a:pPr>
                <a:defRPr/>
              </a:pPr>
              <a:t>67</a:t>
            </a:fld>
            <a:endParaRPr lang="en-US">
              <a:solidFill>
                <a:prstClr val="black"/>
              </a:solidFill>
            </a:endParaRPr>
          </a:p>
        </p:txBody>
      </p:sp>
    </p:spTree>
    <p:extLst>
      <p:ext uri="{BB962C8B-B14F-4D97-AF65-F5344CB8AC3E}">
        <p14:creationId xmlns:p14="http://schemas.microsoft.com/office/powerpoint/2010/main" val="4290549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57FB032-0A4A-4B39-B25C-B81157E58888}" type="slidenum">
              <a:rPr lang="en-US" smtClean="0"/>
              <a:pPr>
                <a:defRPr/>
              </a:pPr>
              <a:t>4</a:t>
            </a:fld>
            <a:endParaRPr lang="en-US" dirty="0"/>
          </a:p>
        </p:txBody>
      </p:sp>
    </p:spTree>
    <p:extLst>
      <p:ext uri="{BB962C8B-B14F-4D97-AF65-F5344CB8AC3E}">
        <p14:creationId xmlns:p14="http://schemas.microsoft.com/office/powerpoint/2010/main" val="3495499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pPr>
                <a:defRPr/>
              </a:pPr>
              <a:t>5</a:t>
            </a:fld>
            <a:endParaRPr lang="en-US"/>
          </a:p>
        </p:txBody>
      </p:sp>
    </p:spTree>
    <p:extLst>
      <p:ext uri="{BB962C8B-B14F-4D97-AF65-F5344CB8AC3E}">
        <p14:creationId xmlns:p14="http://schemas.microsoft.com/office/powerpoint/2010/main" val="2912572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pPr>
                <a:defRPr/>
              </a:pPr>
              <a:t>7</a:t>
            </a:fld>
            <a:endParaRPr lang="en-US"/>
          </a:p>
        </p:txBody>
      </p:sp>
    </p:spTree>
    <p:extLst>
      <p:ext uri="{BB962C8B-B14F-4D97-AF65-F5344CB8AC3E}">
        <p14:creationId xmlns:p14="http://schemas.microsoft.com/office/powerpoint/2010/main" val="1238627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pPr>
                <a:defRPr/>
              </a:pPr>
              <a:t>9</a:t>
            </a:fld>
            <a:endParaRPr lang="en-US"/>
          </a:p>
        </p:txBody>
      </p:sp>
    </p:spTree>
    <p:extLst>
      <p:ext uri="{BB962C8B-B14F-4D97-AF65-F5344CB8AC3E}">
        <p14:creationId xmlns:p14="http://schemas.microsoft.com/office/powerpoint/2010/main" val="3159109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successful U.S. oil well drilled in </a:t>
            </a:r>
            <a:r>
              <a:rPr lang="en-US" dirty="0" smtClean="0"/>
              <a:t>1859 in pa</a:t>
            </a:r>
          </a:p>
          <a:p>
            <a:r>
              <a:rPr lang="en-US" dirty="0" smtClean="0"/>
              <a:t>Since then hundreds</a:t>
            </a:r>
            <a:r>
              <a:rPr lang="en-US" baseline="0" dirty="0" smtClean="0"/>
              <a:t> of thousands gas/oil drilled and </a:t>
            </a:r>
            <a:r>
              <a:rPr lang="en-US" baseline="0" dirty="0" err="1" smtClean="0"/>
              <a:t>frac’ed</a:t>
            </a:r>
            <a:endParaRPr lang="en-US" dirty="0"/>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pPr>
                <a:defRPr/>
              </a:pPr>
              <a:t>10</a:t>
            </a:fld>
            <a:endParaRPr lang="en-US"/>
          </a:p>
        </p:txBody>
      </p:sp>
    </p:spTree>
    <p:extLst>
      <p:ext uri="{BB962C8B-B14F-4D97-AF65-F5344CB8AC3E}">
        <p14:creationId xmlns:p14="http://schemas.microsoft.com/office/powerpoint/2010/main" val="2347415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3A1C41C-3852-4B85-8D94-85599F430F79}" type="slidenum">
              <a:rPr lang="en-US" smtClean="0"/>
              <a:pPr>
                <a:defRPr/>
              </a:pPr>
              <a:t>11</a:t>
            </a:fld>
            <a:endParaRPr lang="en-US"/>
          </a:p>
        </p:txBody>
      </p:sp>
    </p:spTree>
    <p:extLst>
      <p:ext uri="{BB962C8B-B14F-4D97-AF65-F5344CB8AC3E}">
        <p14:creationId xmlns:p14="http://schemas.microsoft.com/office/powerpoint/2010/main" val="1070269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030B96-20FA-447B-A975-476D146980DB}" type="datetimeFigureOut">
              <a:rPr lang="en-US" smtClean="0"/>
              <a:t>2/24/2014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C7809C-78BF-4B11-B1EC-138F0E85CC42}" type="slidenum">
              <a:rPr lang="en-US" smtClean="0"/>
              <a:t>‹#›</a:t>
            </a:fld>
            <a:endParaRPr lang="en-US" dirty="0"/>
          </a:p>
        </p:txBody>
      </p:sp>
    </p:spTree>
    <p:extLst>
      <p:ext uri="{BB962C8B-B14F-4D97-AF65-F5344CB8AC3E}">
        <p14:creationId xmlns:p14="http://schemas.microsoft.com/office/powerpoint/2010/main" val="3120853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030B96-20FA-447B-A975-476D146980DB}" type="datetimeFigureOut">
              <a:rPr lang="en-US" smtClean="0"/>
              <a:t>2/24/2014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C7809C-78BF-4B11-B1EC-138F0E85CC42}" type="slidenum">
              <a:rPr lang="en-US" smtClean="0"/>
              <a:t>‹#›</a:t>
            </a:fld>
            <a:endParaRPr lang="en-US" dirty="0"/>
          </a:p>
        </p:txBody>
      </p:sp>
    </p:spTree>
    <p:extLst>
      <p:ext uri="{BB962C8B-B14F-4D97-AF65-F5344CB8AC3E}">
        <p14:creationId xmlns:p14="http://schemas.microsoft.com/office/powerpoint/2010/main" val="3490832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030B96-20FA-447B-A975-476D146980DB}" type="datetimeFigureOut">
              <a:rPr lang="en-US" smtClean="0"/>
              <a:t>2/24/2014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C7809C-78BF-4B11-B1EC-138F0E85CC42}" type="slidenum">
              <a:rPr lang="en-US" smtClean="0"/>
              <a:t>‹#›</a:t>
            </a:fld>
            <a:endParaRPr lang="en-US" dirty="0"/>
          </a:p>
        </p:txBody>
      </p:sp>
    </p:spTree>
    <p:extLst>
      <p:ext uri="{BB962C8B-B14F-4D97-AF65-F5344CB8AC3E}">
        <p14:creationId xmlns:p14="http://schemas.microsoft.com/office/powerpoint/2010/main" val="3972394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Title 1"/>
          <p:cNvSpPr>
            <a:spLocks noGrp="1"/>
          </p:cNvSpPr>
          <p:nvPr>
            <p:ph type="title"/>
          </p:nvPr>
        </p:nvSpPr>
        <p:spPr>
          <a:xfrm>
            <a:off x="277843" y="0"/>
            <a:ext cx="8558309" cy="1150854"/>
          </a:xfrm>
          <a:prstGeom prst="rect">
            <a:avLst/>
          </a:prstGeom>
        </p:spPr>
        <p:txBody>
          <a:bodyPr>
            <a:normAutofit/>
          </a:bodyPr>
          <a:lstStyle>
            <a:lvl1pPr algn="l">
              <a:defRPr sz="3500" b="1">
                <a:solidFill>
                  <a:srgbClr val="FFFFFF"/>
                </a:solidFill>
                <a:latin typeface="Calibri"/>
                <a:cs typeface="Calibri"/>
              </a:defRPr>
            </a:lvl1pPr>
          </a:lstStyle>
          <a:p>
            <a:r>
              <a:rPr lang="en-US" dirty="0" smtClean="0"/>
              <a:t>Click to edit Master title style</a:t>
            </a:r>
            <a:endParaRPr lang="en-US" dirty="0"/>
          </a:p>
        </p:txBody>
      </p:sp>
      <p:sp>
        <p:nvSpPr>
          <p:cNvPr id="4" name="Rectangle 5"/>
          <p:cNvSpPr>
            <a:spLocks noGrp="1" noChangeArrowheads="1"/>
          </p:cNvSpPr>
          <p:nvPr>
            <p:ph idx="1"/>
          </p:nvPr>
        </p:nvSpPr>
        <p:spPr>
          <a:xfrm>
            <a:off x="3657600" y="1524000"/>
            <a:ext cx="5199063" cy="4648200"/>
          </a:xfrm>
          <a:prstGeom prst="rect">
            <a:avLst/>
          </a:prstGeom>
          <a:ln/>
        </p:spPr>
        <p:txBody>
          <a:bodyPr/>
          <a:lstStyle>
            <a:lvl1pPr>
              <a:buClr>
                <a:srgbClr val="00B050"/>
              </a:buClr>
              <a:defRPr sz="2400" b="0">
                <a:latin typeface="Calibri" pitchFamily="34" charset="0"/>
              </a:defRPr>
            </a:lvl1pPr>
            <a:lvl2pPr>
              <a:buClr>
                <a:srgbClr val="00B050"/>
              </a:buClr>
              <a:buFont typeface="Calibri" pitchFamily="34" charset="0"/>
              <a:buChar char="−"/>
              <a:defRPr sz="24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234448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6" name="Title 1"/>
          <p:cNvSpPr>
            <a:spLocks noGrp="1"/>
          </p:cNvSpPr>
          <p:nvPr>
            <p:ph type="title"/>
          </p:nvPr>
        </p:nvSpPr>
        <p:spPr>
          <a:xfrm>
            <a:off x="277843" y="0"/>
            <a:ext cx="8558309" cy="1150854"/>
          </a:xfrm>
          <a:prstGeom prst="rect">
            <a:avLst/>
          </a:prstGeom>
        </p:spPr>
        <p:txBody>
          <a:bodyPr>
            <a:normAutofit/>
          </a:bodyPr>
          <a:lstStyle>
            <a:lvl1pPr algn="l">
              <a:defRPr sz="3500" b="1">
                <a:solidFill>
                  <a:srgbClr val="FFFFFF"/>
                </a:solidFill>
                <a:latin typeface="Calibri"/>
                <a:cs typeface="Calibri"/>
              </a:defRPr>
            </a:lvl1pPr>
          </a:lstStyle>
          <a:p>
            <a:r>
              <a:rPr lang="en-US" dirty="0" smtClean="0"/>
              <a:t>Click to edit Master title style</a:t>
            </a:r>
            <a:endParaRPr lang="en-US" dirty="0"/>
          </a:p>
        </p:txBody>
      </p:sp>
      <p:sp>
        <p:nvSpPr>
          <p:cNvPr id="4" name="Rectangle 5"/>
          <p:cNvSpPr>
            <a:spLocks noGrp="1" noChangeArrowheads="1"/>
          </p:cNvSpPr>
          <p:nvPr>
            <p:ph idx="1"/>
          </p:nvPr>
        </p:nvSpPr>
        <p:spPr>
          <a:xfrm>
            <a:off x="3657600" y="1524000"/>
            <a:ext cx="5199063" cy="4648200"/>
          </a:xfrm>
          <a:prstGeom prst="rect">
            <a:avLst/>
          </a:prstGeom>
          <a:ln/>
        </p:spPr>
        <p:txBody>
          <a:bodyPr/>
          <a:lstStyle>
            <a:lvl1pPr>
              <a:buClr>
                <a:srgbClr val="00B050"/>
              </a:buClr>
              <a:defRPr sz="2400" b="0">
                <a:latin typeface="Calibri" pitchFamily="34" charset="0"/>
              </a:defRPr>
            </a:lvl1pPr>
            <a:lvl2pPr>
              <a:buClr>
                <a:srgbClr val="00B050"/>
              </a:buClr>
              <a:buFont typeface="Calibri" pitchFamily="34" charset="0"/>
              <a:buChar char="−"/>
              <a:defRPr sz="24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159286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3400" y="2438400"/>
            <a:ext cx="8229600" cy="1143000"/>
          </a:xfrm>
        </p:spPr>
        <p:txBody>
          <a:bodyPr/>
          <a:lstStyle>
            <a:lvl1pPr>
              <a:defRPr>
                <a:solidFill>
                  <a:schemeClr val="tx2">
                    <a:lumMod val="7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8229600" y="6019800"/>
            <a:ext cx="2133600" cy="365125"/>
          </a:xfrm>
        </p:spPr>
        <p:txBody>
          <a:bodyPr/>
          <a:lstStyle>
            <a:lvl1pPr>
              <a:defRPr sz="1200" b="1">
                <a:solidFill>
                  <a:schemeClr val="tx1">
                    <a:lumMod val="65000"/>
                    <a:lumOff val="35000"/>
                  </a:schemeClr>
                </a:solidFill>
                <a:latin typeface="Arial" panose="020B0604020202020204" pitchFamily="34" charset="0"/>
                <a:cs typeface="Arial" panose="020B0604020202020204" pitchFamily="34" charset="0"/>
              </a:defRPr>
            </a:lvl1pPr>
          </a:lstStyle>
          <a:p>
            <a:endParaRPr lang="en-US" dirty="0"/>
          </a:p>
        </p:txBody>
      </p:sp>
      <p:sp>
        <p:nvSpPr>
          <p:cNvPr id="6" name="Subtitle 2"/>
          <p:cNvSpPr>
            <a:spLocks noGrp="1"/>
          </p:cNvSpPr>
          <p:nvPr>
            <p:ph type="subTitle" idx="1"/>
          </p:nvPr>
        </p:nvSpPr>
        <p:spPr>
          <a:xfrm>
            <a:off x="1447800" y="3429000"/>
            <a:ext cx="6400800" cy="1752600"/>
          </a:xfrm>
        </p:spPr>
        <p:txBody>
          <a:bodyPr/>
          <a:lstStyle>
            <a:lvl1pPr marL="0" indent="0" algn="ctr">
              <a:buNone/>
              <a:defRPr>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611694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030B96-20FA-447B-A975-476D146980DB}" type="datetimeFigureOut">
              <a:rPr lang="en-US" smtClean="0"/>
              <a:t>2/24/2014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C7809C-78BF-4B11-B1EC-138F0E85CC42}" type="slidenum">
              <a:rPr lang="en-US" smtClean="0"/>
              <a:t>‹#›</a:t>
            </a:fld>
            <a:endParaRPr lang="en-US" dirty="0"/>
          </a:p>
        </p:txBody>
      </p:sp>
    </p:spTree>
    <p:extLst>
      <p:ext uri="{BB962C8B-B14F-4D97-AF65-F5344CB8AC3E}">
        <p14:creationId xmlns:p14="http://schemas.microsoft.com/office/powerpoint/2010/main" val="313625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30B96-20FA-447B-A975-476D146980DB}" type="datetimeFigureOut">
              <a:rPr lang="en-US" smtClean="0"/>
              <a:t>2/24/2014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C7809C-78BF-4B11-B1EC-138F0E85CC42}" type="slidenum">
              <a:rPr lang="en-US" smtClean="0"/>
              <a:t>‹#›</a:t>
            </a:fld>
            <a:endParaRPr lang="en-US" dirty="0"/>
          </a:p>
        </p:txBody>
      </p:sp>
    </p:spTree>
    <p:extLst>
      <p:ext uri="{BB962C8B-B14F-4D97-AF65-F5344CB8AC3E}">
        <p14:creationId xmlns:p14="http://schemas.microsoft.com/office/powerpoint/2010/main" val="157498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030B96-20FA-447B-A975-476D146980DB}" type="datetimeFigureOut">
              <a:rPr lang="en-US" smtClean="0"/>
              <a:t>2/24/2014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C7809C-78BF-4B11-B1EC-138F0E85CC42}" type="slidenum">
              <a:rPr lang="en-US" smtClean="0"/>
              <a:t>‹#›</a:t>
            </a:fld>
            <a:endParaRPr lang="en-US" dirty="0"/>
          </a:p>
        </p:txBody>
      </p:sp>
    </p:spTree>
    <p:extLst>
      <p:ext uri="{BB962C8B-B14F-4D97-AF65-F5344CB8AC3E}">
        <p14:creationId xmlns:p14="http://schemas.microsoft.com/office/powerpoint/2010/main" val="395471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030B96-20FA-447B-A975-476D146980DB}" type="datetimeFigureOut">
              <a:rPr lang="en-US" smtClean="0"/>
              <a:t>2/24/2014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C7809C-78BF-4B11-B1EC-138F0E85CC42}" type="slidenum">
              <a:rPr lang="en-US" smtClean="0"/>
              <a:t>‹#›</a:t>
            </a:fld>
            <a:endParaRPr lang="en-US" dirty="0"/>
          </a:p>
        </p:txBody>
      </p:sp>
    </p:spTree>
    <p:extLst>
      <p:ext uri="{BB962C8B-B14F-4D97-AF65-F5344CB8AC3E}">
        <p14:creationId xmlns:p14="http://schemas.microsoft.com/office/powerpoint/2010/main" val="99802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030B96-20FA-447B-A975-476D146980DB}" type="datetimeFigureOut">
              <a:rPr lang="en-US" smtClean="0"/>
              <a:t>2/24/2014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C7809C-78BF-4B11-B1EC-138F0E85CC42}" type="slidenum">
              <a:rPr lang="en-US" smtClean="0"/>
              <a:t>‹#›</a:t>
            </a:fld>
            <a:endParaRPr lang="en-US" dirty="0"/>
          </a:p>
        </p:txBody>
      </p:sp>
    </p:spTree>
    <p:extLst>
      <p:ext uri="{BB962C8B-B14F-4D97-AF65-F5344CB8AC3E}">
        <p14:creationId xmlns:p14="http://schemas.microsoft.com/office/powerpoint/2010/main" val="1691149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30B96-20FA-447B-A975-476D146980DB}" type="datetimeFigureOut">
              <a:rPr lang="en-US" smtClean="0"/>
              <a:t>2/24/2014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C7809C-78BF-4B11-B1EC-138F0E85CC42}" type="slidenum">
              <a:rPr lang="en-US" smtClean="0"/>
              <a:t>‹#›</a:t>
            </a:fld>
            <a:endParaRPr lang="en-US" dirty="0"/>
          </a:p>
        </p:txBody>
      </p:sp>
    </p:spTree>
    <p:extLst>
      <p:ext uri="{BB962C8B-B14F-4D97-AF65-F5344CB8AC3E}">
        <p14:creationId xmlns:p14="http://schemas.microsoft.com/office/powerpoint/2010/main" val="421133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30B96-20FA-447B-A975-476D146980DB}" type="datetimeFigureOut">
              <a:rPr lang="en-US" smtClean="0"/>
              <a:t>2/24/2014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C7809C-78BF-4B11-B1EC-138F0E85CC42}" type="slidenum">
              <a:rPr lang="en-US" smtClean="0"/>
              <a:t>‹#›</a:t>
            </a:fld>
            <a:endParaRPr lang="en-US" dirty="0"/>
          </a:p>
        </p:txBody>
      </p:sp>
    </p:spTree>
    <p:extLst>
      <p:ext uri="{BB962C8B-B14F-4D97-AF65-F5344CB8AC3E}">
        <p14:creationId xmlns:p14="http://schemas.microsoft.com/office/powerpoint/2010/main" val="1500581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30B96-20FA-447B-A975-476D146980DB}" type="datetimeFigureOut">
              <a:rPr lang="en-US" smtClean="0"/>
              <a:t>2/24/2014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C7809C-78BF-4B11-B1EC-138F0E85CC42}" type="slidenum">
              <a:rPr lang="en-US" smtClean="0"/>
              <a:t>‹#›</a:t>
            </a:fld>
            <a:endParaRPr lang="en-US" dirty="0"/>
          </a:p>
        </p:txBody>
      </p:sp>
    </p:spTree>
    <p:extLst>
      <p:ext uri="{BB962C8B-B14F-4D97-AF65-F5344CB8AC3E}">
        <p14:creationId xmlns:p14="http://schemas.microsoft.com/office/powerpoint/2010/main" val="304037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30B96-20FA-447B-A975-476D146980DB}" type="datetimeFigureOut">
              <a:rPr lang="en-US" smtClean="0"/>
              <a:t>2/24/2014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7809C-78BF-4B11-B1EC-138F0E85CC42}" type="slidenum">
              <a:rPr lang="en-US" smtClean="0"/>
              <a:t>‹#›</a:t>
            </a:fld>
            <a:endParaRPr lang="en-US" dirty="0"/>
          </a:p>
        </p:txBody>
      </p:sp>
    </p:spTree>
    <p:extLst>
      <p:ext uri="{BB962C8B-B14F-4D97-AF65-F5344CB8AC3E}">
        <p14:creationId xmlns:p14="http://schemas.microsoft.com/office/powerpoint/2010/main" val="1072179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hyperlink" Target="http://www.google.com/url?sa=i&amp;rct=j&amp;q=&amp;esrc=s&amp;frm=1&amp;source=images&amp;cd=&amp;cad=rja&amp;docid=_uKVsWNGpsyv2M&amp;tbnid=x_EQChqLUhWeZM:&amp;ved=0CAUQjRw&amp;url=http://www.umass.edu/newsoffice/article/president%E2%80%99s-office-grant-targets-expanded-ties-life-sciences-industry&amp;ei=4g6UUp6fBoagkQeoqoD4DA&amp;bvm=bv.57155469,d.cWc&amp;psig=AFQjCNEWHYRsm8kuWtc56PpppXetd2RDuA&amp;ust=1385521215312127"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jpeg"/><Relationship Id="rId4" Type="http://schemas.openxmlformats.org/officeDocument/2006/relationships/hyperlink" Target="http://www.google.com/url?sa=i&amp;rct=j&amp;q=&amp;esrc=s&amp;frm=1&amp;source=images&amp;cd=&amp;cad=rja&amp;docid=_uKVsWNGpsyv2M&amp;tbnid=x_EQChqLUhWeZM:&amp;ved=0CAUQjRw&amp;url=http://www.umass.edu/newsoffice/article/president%E2%80%99s-office-grant-targets-expanded-ties-life-sciences-industry&amp;ei=4g6UUp6fBoagkQeoqoD4DA&amp;bvm=bv.57155469,d.cWc&amp;psig=AFQjCNEWHYRsm8kuWtc56PpppXetd2RDuA&amp;ust=138552121531212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jpeg"/><Relationship Id="rId4" Type="http://schemas.openxmlformats.org/officeDocument/2006/relationships/hyperlink" Target="http://www.google.com/url?sa=i&amp;rct=j&amp;q=&amp;esrc=s&amp;frm=1&amp;source=images&amp;cd=&amp;cad=rja&amp;docid=_uKVsWNGpsyv2M&amp;tbnid=x_EQChqLUhWeZM:&amp;ved=0CAUQjRw&amp;url=http://www.umass.edu/newsoffice/article/president%E2%80%99s-office-grant-targets-expanded-ties-life-sciences-industry&amp;ei=4g6UUp6fBoagkQeoqoD4DA&amp;bvm=bv.57155469,d.cWc&amp;psig=AFQjCNEWHYRsm8kuWtc56PpppXetd2RDuA&amp;ust=1385521215312127"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30.jpeg"/><Relationship Id="rId11" Type="http://schemas.openxmlformats.org/officeDocument/2006/relationships/image" Target="../media/image35.pn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 Id="rId1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jpeg"/><Relationship Id="rId4" Type="http://schemas.openxmlformats.org/officeDocument/2006/relationships/hyperlink" Target="http://www.google.com/url?sa=i&amp;rct=j&amp;q=&amp;esrc=s&amp;frm=1&amp;source=images&amp;cd=&amp;cad=rja&amp;docid=_uKVsWNGpsyv2M&amp;tbnid=x_EQChqLUhWeZM:&amp;ved=0CAUQjRw&amp;url=http://www.umass.edu/newsoffice/article/president%E2%80%99s-office-grant-targets-expanded-ties-life-sciences-industry&amp;ei=4g6UUp6fBoagkQeoqoD4DA&amp;bvm=bv.57155469,d.cWc&amp;psig=AFQjCNEWHYRsm8kuWtc56PpppXetd2RDuA&amp;ust=1385521215312127"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7.png"/><Relationship Id="rId4" Type="http://schemas.openxmlformats.org/officeDocument/2006/relationships/oleObject" Target="../embeddings/Microsoft_Excel_97-2003_Worksheet1.xls"/></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ggGBQkIBwgUFQkKDSIYDQwXGSIeHRsWHxwhKh8dKiIoJSYmISQtJR8fIjsmJy4pOC04IyA9NTA2Oik3LCkBCQoKDQsNGQ4OGTUkHiQ1NTU1NTQ1MjU1MTU1NTQsNTU1NDU1NDUyNTQsNDU1Ly02LywsLDYsLCwsLC00NDUsNP/AABEIAFAATwMBIgACEQEDEQH/xAAcAAACAgMBAQAAAAAAAAAAAAAFBwMGAgQIAQD/xABBEAABAwIDBQEMBwcFAAAAAAABAgMEBREABjEHEiFBUWETFiIjJDJCcXSBkaEXNlJVYpKyFTdDscHC0RRUcpPw/8QAGgEAAgMBAQAAAAAAAAAAAAAAAgYBAwUEAP/EAC8RAAEEAAQEAwcFAAAAAAAAAAEAAgMRBBIhMQUTMkEjUXEUkaHB0eHxNFJhgbH/2gAMAwEAAhEDEQA/ABmec6ZhgZ5q0aJWXkMNSCENhXACw4YBfSBmn7+f/NjPaJ+8St+1H+QxXm21uuJbbSStRslIFyT0tzwwxxsyDQbLMe52Y6o99IGafv5/82LHkfaxUqVWwnME1b1Pf4OKVxLZ5KHZ1H+MCI2zeqpiiVWn2YcY+auQvdUfUkXUfljJvLmUQ53N/Ofhc1Jir3fiVf0wDhC4EV7h9ETeYDa6PYfbksIeYWFNOJuhY4gg6HFcz5naNk2iqdJCpzotGY6nqfwjn8OeBeT6dUspZZcMOcmfSgyXIaEDdXfXdHFQKT6+HIcsI7Mtem5krr9QqJ8cs2COSEjRIHID/OF+YiM0Da38BhvaHW7YLec2h5pddUs1x4FRuQFWHuHIYx+kDNH36/8AnxX8fXxyWUx8mP8AaPcrB9IGaPv1/wDNhubGK3Ua3Qqg7VJi3VtyQEqWb2G4OGEHh37A/q5U/ax+gYsjJzLh4hGxsBICoGaqNMzBtbqlOp7e9IflkAcgLC6j0A1vghKr1M2dBynZYSh6sAWk1ZQBCVc0tjs6/wA+VwztF7ycu5grDJAqdcl7iHhqhtXIHlwCj6yOmEdywyxeM0X0j4pMk8M6bqedPlVKUqTOkLcfVq4skn5/yxJSqXLrVTYgQGt6Q+qyE/1PQDUnEMaM9NlNR4zRU86oJbbGpUdBjobZvs9aydAMiXZVVkJ8asaIH2B/U8z2YOedsDf5QxxmQo5R4MXJuTmIzz4Eenx/GvHs4qV8b8Mcz12eiq16dObb3USZClpR0BJIwwdrm0JNWfXQaWvyRlflLo9NY9EfhB+J9XFYYWJX53Jz4dhjEzO7c/4pocR6fMaixWip95YS2gaknQYdVM2IUSPSm11iU4ZKUXfWlQSgHnbhoOpxLsl2ffsSGmtVRry+QnxLZHFtB/uPyHDmcaO2nOxjM97kByzjqbzFDkg6I9+p7LdceDQ1tuVc2IknmEMJoeaVeYjSf2w6igtrEFs2QtarldvS0FgeQw3Ngf1cqftY/QMJDDv2B/Vyp+1j9AxEfUr8eMuGr0RjODVO2g0aoUCHNQmqQpHgtLNj3RPZqUkEi464RlWyvV6HUm4NQgqTJdNmkCyt43twte+N7aJ+8WtHpKPH3DDN2SbPk0+MjMFYZ8ueF4zatUIPpf8AI/IevDC0+zR5r0PZJzhzXVSJ7M9nCMqRBPqSAqrPJ9YbSfRHb1PuHDUJtX2lCKhyhUN/ygm0uQk+aOaAftdSNNNdCO1PaP3usGk0h0ftJ1PjHB/CSf7jy6a9MIlSitRUo3JPE9uMSed0jiTumPh2BFCR407LzDU2S7OTNear9Ya8lQbxGT6auSz+Ecup46aj9mOzReYpLdUrDJFKQbtoPDuqh/b1PPQYfDbaWW0ttpAQgWSkaADQYqjZepV+PxtXFHv3QjNuYmMq5bk1J/iptNmkfacPmj469l8cwTZr9RmvS5bhU++sqcWeZOL5tmzQaxmcUthzyWm8CBoXT5x93m/m64oAjumMZAbPcUrCS5bhvEEgX62B+BxEjrNK/h8Aijzu3Kjw79gf1cqftY/QMJDDv2B/Vyp+1j9Ax6PqRcR/Tn+lXomXG8ybe6kzJTeNGkF15PUJ3bD1FRHzwyNoeckZNy8Xm7GdIJTFQftW4qPYNfgOeK9TMtZjo21mo1tqCldNnLKVkOJCtw7tlWPQjT14NZ42cx87S4j789bZjIKbJAIIJvz0ONDFPLqynsEtYQRh/i7WudZD7suS4/IcKnnVXWs6lR1OGRs92UmpykS8yDcYCQtuCTZa08lKGqUfM9nM33gTssqJypQEuTB5tRlOIJT2obHAHtPwwS2ZZVzFRK5VZ+ZOLsxCbOlYWSQTfT1452YYZS9xHotTE8TLvDhFDzTDaaQy0htpICECyUjgABoMDM2VnvfytPqXpR2SUD8Z4J+ZGC2AedcuqzVlWVS239xx2xQs8RdJBF+zhjx20WbHlzjNta5eccW86px1RK1m6lHUk6nDGj0tqibB50ioIs/VpCTHSdeBG6fgFq9RwToOxB6HK/1VcfS62ybphtfxCORUrdAH/rjHmdcoZ4zlPbW5Tmm4ccWjxQ6myR1PU/DsxzhpAukwSYmOVzWtcAAbJ9OyUmHfsD+rlT9rH6Bij/Q1m7/Zt/8AanDP2T5VqeVKPOj1ZpKXHpAUgBQVw3QOWJYCHIMfPE+EhrgSqtAr1UXt9dp6qi6YQlLAj753LBvgLaa49zTXapH25woDNRdTDW+yFMBZCSDa/DTjjXzVRq3lTasrMsKlLfiLd7oncBOqbKSbAlJ1N7dMYUalV3PG1WPmCVSFx4jDqVqKwQAEDwUgkAqJIGg643AG9elZfilSz097QOsZ0rdK2hTXBVHzEiVIksb53dxLnm20tbhbBTatnao9+C41HqLrcaIykK7mspBUrwr8Owge7EbuTKnVM25tDtMdDbzbyozpQQlSw4FIsdDexA63wKVkuuLyTIlu0t8zn56EhsoVv9zQ2q6rWva5Av2YuHKsE1p80Bz0QmJmnNMmj7F6fJTKUJ86O2hD1/C3im6lX1vYHj24D7Jc0VZObJFFr0txa5LAWyHFFRCgArhfqlV/dgVmqi5izH3t0SNS3QxDgoSXFIUEB1SRvXNuFgAOzjjGp5fznQ8602uTYXd5DakkqjIJG4iySk2AsSnh2+7FLWM5Zaas39kZc7Nfkos2ZnqNR2iToFUrr0SBHeUhHcwohIHmkpSUk31vx1xaMoVPMNMyhXJaayzNYjRiqKtKytaHADwIICrW8Kx6cNcDs3O1dOZ3jmHKaZlNVf8A077bSkr3D5nhpuQRoUqHXEGzfK2ZYcyr1WnwjHC4ykxGn7+EsqBSkg2JAAtvEDXEuymIbDby/K8LD1WadWZ9YQ7IlZ1dZqIc8WhxTgQpPXfSSE8+G7bD7yiuoryxENYkNuS93jIbVvJWL+Cq9hxIte2EhVGZs+HKiVHIq01ha/FSmG1oA9aUgpVz4g8b4Z2zCm1HK+WItPqsdzusl1biUahpNhZJ6E2KrduAxVFl/T5KYbzUv//Z">
            <a:hlinkClick r:id="rId4"/>
          </p:cNvPr>
          <p:cNvSpPr>
            <a:spLocks noChangeAspect="1" noChangeArrowheads="1"/>
          </p:cNvSpPr>
          <p:nvPr/>
        </p:nvSpPr>
        <p:spPr bwMode="auto">
          <a:xfrm>
            <a:off x="28575" y="-457200"/>
            <a:ext cx="942975"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7"/>
          <p:cNvSpPr>
            <a:spLocks noChangeArrowheads="1"/>
          </p:cNvSpPr>
          <p:nvPr/>
        </p:nvSpPr>
        <p:spPr bwMode="auto">
          <a:xfrm>
            <a:off x="1881188" y="351972"/>
            <a:ext cx="712946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defRPr/>
            </a:pPr>
            <a:r>
              <a:rPr lang="en-US" sz="4000" b="1" dirty="0" smtClean="0">
                <a:solidFill>
                  <a:srgbClr val="21578A"/>
                </a:solidFill>
                <a:effectLst>
                  <a:outerShdw blurRad="31750" dist="25400" dir="5400000" algn="tl" rotWithShape="0">
                    <a:srgbClr val="000000">
                      <a:alpha val="25000"/>
                    </a:srgbClr>
                  </a:outerShdw>
                </a:effectLst>
                <a:latin typeface="+mj-lt"/>
                <a:ea typeface="+mj-ea"/>
                <a:cs typeface="+mj-cs"/>
              </a:rPr>
              <a:t>Some final thoughts…</a:t>
            </a:r>
            <a:endParaRPr lang="en-US" sz="4000" b="1" dirty="0">
              <a:solidFill>
                <a:srgbClr val="21578A"/>
              </a:solidFill>
              <a:effectLst>
                <a:outerShdw blurRad="31750" dist="25400" dir="5400000" algn="tl" rotWithShape="0">
                  <a:srgbClr val="000000">
                    <a:alpha val="25000"/>
                  </a:srgbClr>
                </a:outerShdw>
              </a:effectLst>
              <a:latin typeface="+mj-lt"/>
              <a:ea typeface="+mj-ea"/>
              <a:cs typeface="+mj-cs"/>
            </a:endParaRPr>
          </a:p>
        </p:txBody>
      </p:sp>
      <p:cxnSp>
        <p:nvCxnSpPr>
          <p:cNvPr id="22" name="Straight Connector 21"/>
          <p:cNvCxnSpPr/>
          <p:nvPr/>
        </p:nvCxnSpPr>
        <p:spPr>
          <a:xfrm>
            <a:off x="2006600" y="1066800"/>
            <a:ext cx="6781800" cy="0"/>
          </a:xfrm>
          <a:prstGeom prst="line">
            <a:avLst/>
          </a:prstGeom>
          <a:ln>
            <a:solidFill>
              <a:srgbClr val="21578A"/>
            </a:solidFill>
          </a:ln>
        </p:spPr>
        <p:style>
          <a:lnRef idx="1">
            <a:schemeClr val="accent1"/>
          </a:lnRef>
          <a:fillRef idx="0">
            <a:schemeClr val="accent1"/>
          </a:fillRef>
          <a:effectRef idx="0">
            <a:schemeClr val="accent1"/>
          </a:effectRef>
          <a:fontRef idx="minor">
            <a:schemeClr val="tx1"/>
          </a:fontRef>
        </p:style>
      </p:cxnSp>
      <p:sp>
        <p:nvSpPr>
          <p:cNvPr id="7" name="AutoShape 4" descr="data:image/jpeg;base64,/9j/4AAQSkZJRgABAQAAAQABAAD/2wCEAAkGBwgHBgkIBwgKCgkLDRYPDQwMDRsUFRAWIB0iIiAdHx8kKDQsJCYxJx8fLT0tMTU3Ojo6Iys/RD84QzQ5OjcBCgoKDQwNGg8PGjclHyU3Nzc3Nzc3Nzc3Nzc3Nzc3Nzc3Nzc3Nzc3Nzc3Nzc3Nzc3Nzc3Nzc3Nzc3Nzc3Nzc3N//AABEIAHgAvQMBIgACEQEDEQH/xAAbAAEAAwEBAQEAAAAAAAAAAAAAAQUGBAMCB//EADwQAAEDAwIDBgIHBQkAAAAAAAEAAgMEBRESIQYxQRMiUWFxgRQyByNCkbGy0VJyocHwFTM0VGJ1gsLx/8QAGQEBAAMBAQAAAAAAAAAAAAAAAAEDBAIF/8QAJxEBAAICAQMDAwUAAAAAAAAAAAECAxESISIxE0FRBCNhcYGRseH/2gAMAwEAAhEDEQA/AP3BERBKgoiAiIgIiICIiAiIgIiICIiAiIgIiICIiAiIgIiIJUIocQASSAB4oJXDX3eioCGzzDtDyjaNTj7BZy98SyzSfC2p2ATp7Zo3f+74Dz/9XlQUUdK3tJR2kzt3OJzv/Naa/T9N3ZLfU7njj/ldtvU0xzBRkN/amfg/cMr0FyqB83Yg/un9VXNqJR/dkD2Xzh7jknPquvTr8HO3ytBdZG/PC1w6lrsH7iumnulLM4ML+zkPJsmxPp4qlaw5GeS9Kmlgkh2fqPVjguZx0dRku0eUWSpbpUWmRsc5dNSHYZ3cz0PUeS1NPMyoibLE4PjcMtcDzCqvjmnlbTJF3oiIq1giIgIiICIiAiIgIiICIiAVj+MLzl7rbTu7rQDUOH8Gfr7LSXiuZbLZU1snKFhdjxPQe5wF+WR9tVvw5xfLK4vefEnclafpqRNuU+zL9VeYjjHutbDH2s76hzckd1oWqdSRQRB1Q/MruUY6KrtFMaSMFmC4HIJ8VYBjnOLnElxOSSrstptZTipFK6fMcWTtsutkQURswulgVVrL6wgU4IXm+AYXfGAdl5yjGVXyWcVHcafXC4dRuFwWC6/AVQgmOKeV2Dk/I7x/VXtU0FrvRY+6QmOSTG7XbrVTV6zWWXJulotV+lqVScJXI3K0ML3ZlgcYnk8zjkfcEK6WC0cZ1LdW3KNwIiKEiIiAiIgIiICIiAiIgx30nVXY2alpwf8AE1TWu9Ggu/FoVVw9RfUtmIGpwwPRe/0q6tVm27vbSA+ukY/mrWzwBtJTgD7AWrHbWNlvXd5csTrhVzzxW0U0UUD+zfNUNc8ufgEgNBGwyNyV0MmuVK58VfTxSfVPkjqKdruzy0fK8HJafcg+S6XWmrgqJam01jInTHXLBURdpE52MahgggnA6ryqLhVwNdR3ekjifURyNhnp5C+J7g0nScgEHAJxvyO6c9+FfGax13H9Oy1yOqrbSVMgAfNAyRwHLLmgnC4rzdZ7fPLHCyJwZbqiqGsH549OBz5d45Xfw+AbBbCORpIvyBUfFYxWVH+x1v4xqK9badZZmMW4l18HcSf25RPMzY46yF31rGDukHk4AknHT1Cp7xxXd4q67NpqekfBb5GBwLH6yx3XOrGfZUtDFLY7fauIqJpMTmmGtjH2mlx3/D3A81ZWV9PW3/iBwLZaeoaz0c0g/wAlo9KkWtaPDFGfJalaTOrf50X1Xd6cWj+0g7MBiEg889PXos5QVVTcKJlTWsjY6XJY2MEd3pzP9DCpfh6w1I4be5xpopzKX9THz/rzK1JY0FrWtDWtGAB0CsikUjoVyWy23Pt0/dP0ezuhvdzoS7Z8bZGj0OP+w+5au5S18VbSRU01O2OoeWfWQucRhjnZ2cP2Vi+E+7x8QOtBKT7PjX6FPTsmmp5X6swPL2YO2S0t39nFYc2oyPQwxM49Kmn4gjbTa62KSN+XBpDQGyYk0d3fxLeeOfguie5PntTay2sL9T9JywvLcO0uOlp72MHYFclXT2gUMck8744I5DHHKTjDnSNOckb94DB5eq7YoKepgfRR1MxkpZAHSNdpex5AcOQxycOmN1XOvLuJt425YL09rgydnbgRyPdJCwtxpLRpLHHLT3t8+R67SOI6dz3EQy9loaWuGnvP1PaW88baDvnHPde0lhpZGkySTukdkukLhqccsOTtjbs242xsuOWhtdKJoZqqWN8ERne9zhkN1Odr5Y2LnjlyPLkp7ZRPqQso7gJ30TqfBiqNWcjcYHL7wuaK+M7eSGaKUlkpY57WdxgMjmNyc9cdF0mhiqKOnDJp2GMB0UrTpeMjzGOR5ELnobfQTwSGnfI9rn6HuLjkujkcTz669WVz2pnn7EN+pRQsnne7OBqIjLc9zXkDJ2xnrz2UN4hpXkhkNS4sDnSBrQ7sw3GScHf5hyzzXqLDQ4aC2R2mm+G3f9j9fNfcFphiyTLO55jdHrLg04djlpAwdhuFPan7m3G+/tIhkghkcJMYjLRk5kjbqDg7GBr8/bBXvJfqWJrSI6iRzs5bHHqLCCWkHfbcH7kZYaVhc4yTvkccl5cM5ywg7DGxjb09V6W239hPW1ErWdpUS5Aa4kNaBgDfz1OPm4+qdqPuLJERcLmS+kqiNTZaeoaN6SqZJ7EFh/MuuwuEtup3eDQFc3Gkjr6Cekl+SZhYfLPVZvhiR8bH0k40zwuLXtPiOf6q2s9ulcx3bdUcl1tc0zHUs1ypHyOfE+OUdrGCc6CHEZA6EHlt0Uugrr1W0klXRGioqWQy6JXh0sr9JaMhuQGgOPXOcK6jcvUKJt+HPp+2+jN0j7nZKdtA+3TV1PF3aeamezOj7IcHEYIG2QvCpt1wuEF1q6qFkVRUUT6WlpxIHaGkE948tRdjONsALVHGF4yKYv13Dm2KNamejM2i2Og4cittxjaT2bmSMzkYJPX3VDw7ZamzVdcJcOhdgRPDt3AE8x0W2qSBlVFW7SMkbLXjvad/lkyYqRNZ+FCaSccSyVxaPhzT6A7Vvnbp7Ltc7SCep5L0bHJK7YbLzu2i20L56l2Dg6Wru99dHOPH50jgGF1RxNdK0gFkMLYWu83Ek/lC01zoqma4iRkT5AWxCGQSACAhxLzzzuMcgc4wdl48D259BY2PnbpqKtxnlaebS7kPYALQrBe+7zL0K0jhpnamyGXh6ktxpmOaJozNFkY0h+XfwVFVcOXwGVvbSyM7Z/eilAfIOzjZG85I7w0HJ8TkBb/CjCVy2q5vgrbqxVTYL4ZpWw1RELXGKL6zBMcuTK4/6mkjT6eaub9Zvj327sm4bDJpkIdj6rGdJ8RqazbyV6mMp6ltxKYwViJj5YqisNfJNSx1lPIymDo/immqLu1eGyapOfIks8z1GysuHLZWW6tq3VLNUU75HRnWD2Q7V7g3HmHA59jyC0WFKickzGiuCtZ2IiLhcKVCICIpCCCs3xHRSU04u9E0lzBidg+00cneo/BaRCMqYnSJjalttzhrIGvY4Hbffku9smRsVnLtw/U0VQ6vsOCDvJS8vdv6Lztt/hnPZSkw1DTh0cmxB91ZrfWFe9eWoMhXlI/Pj9y5I6rYYcvRtTk801omdvptI6fckNb5819TW6CQDtC44GBjZfXxbWNwd/RVF64jpbbB2lVURwMzgFzhlx8AOpTlaZ6J4111dVXJSWyIuwM428Ssza6Obiq8/FVIzbaZ+SDyleNw0eIHMr1ordX8TyCeoZPR20nOqUFss48mndo8zv5Lb0lLBR07KeljbFDGNLWN5AJNtfqiI348PdFKKpahEUoCIiCFKhEBFKhAUoiCEREBERAVfc7Nb7oB8ZTte8fLIO69voRurBERMbZOfhKsi3tV6lhH7FREJR/AtK4n8PcZ5+rv1pDfE0DyfzrdKF1zlHCGGHB3EFXgXTi6ZrPtR0FKyHP/ACOSrey8F2Oz1HxUNKZ63/NVTzLL7Ody9sLRInKTjApUIuXSVCKUEIiICIiAiKQghERAUqFKCEREBERBKhEQSiIgKFKICIiAiIghERAREQEREBERBKhEQf/Z"/>
          <p:cNvSpPr>
            <a:spLocks noChangeAspect="1" noChangeArrowheads="1"/>
          </p:cNvSpPr>
          <p:nvPr/>
        </p:nvSpPr>
        <p:spPr bwMode="auto">
          <a:xfrm>
            <a:off x="155575" y="-547688"/>
            <a:ext cx="1800225"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Content Placeholder 4"/>
          <p:cNvSpPr>
            <a:spLocks noGrp="1"/>
          </p:cNvSpPr>
          <p:nvPr>
            <p:ph idx="1"/>
          </p:nvPr>
        </p:nvSpPr>
        <p:spPr>
          <a:xfrm>
            <a:off x="2209800" y="1722437"/>
            <a:ext cx="6172200" cy="4525963"/>
          </a:xfrm>
        </p:spPr>
        <p:txBody>
          <a:bodyPr>
            <a:normAutofit fontScale="85000" lnSpcReduction="10000"/>
          </a:bodyPr>
          <a:lstStyle/>
          <a:p>
            <a:r>
              <a:rPr lang="en-US" sz="2800" dirty="0" smtClean="0"/>
              <a:t>This is a very serious process with substantial safety and environmental concerns, as with other serious processes in our society.</a:t>
            </a:r>
          </a:p>
          <a:p>
            <a:r>
              <a:rPr lang="en-US" sz="2800" dirty="0" smtClean="0"/>
              <a:t>The technology is continuing to evolve dramatically…</a:t>
            </a:r>
            <a:endParaRPr lang="en-US" sz="2400" dirty="0" smtClean="0"/>
          </a:p>
          <a:p>
            <a:pPr>
              <a:spcAft>
                <a:spcPts val="600"/>
              </a:spcAft>
            </a:pPr>
            <a:r>
              <a:rPr lang="en-US" sz="2800" dirty="0" smtClean="0"/>
              <a:t>Over 20% of the wells installed in PA are not yet producing…</a:t>
            </a:r>
          </a:p>
          <a:p>
            <a:pPr>
              <a:spcAft>
                <a:spcPts val="600"/>
              </a:spcAft>
            </a:pPr>
            <a:r>
              <a:rPr lang="en-US" sz="2800" dirty="0" smtClean="0"/>
              <a:t>Yet </a:t>
            </a:r>
            <a:r>
              <a:rPr lang="en-US" sz="2800" dirty="0"/>
              <a:t>n</a:t>
            </a:r>
            <a:r>
              <a:rPr lang="en-US" sz="2800" dirty="0" smtClean="0"/>
              <a:t>o one has yet successfully overestimated the actual production of the Marcellus. </a:t>
            </a:r>
          </a:p>
          <a:p>
            <a:pPr>
              <a:spcAft>
                <a:spcPts val="600"/>
              </a:spcAft>
            </a:pPr>
            <a:r>
              <a:rPr lang="en-US" sz="2800" dirty="0" smtClean="0"/>
              <a:t>Gas production could double in PA even if no new well pads were built.</a:t>
            </a:r>
          </a:p>
          <a:p>
            <a:pPr>
              <a:spcAft>
                <a:spcPts val="600"/>
              </a:spcAft>
            </a:pPr>
            <a:endParaRPr lang="en-US" sz="2800" dirty="0" smtClean="0"/>
          </a:p>
        </p:txBody>
      </p:sp>
      <p:pic>
        <p:nvPicPr>
          <p:cNvPr id="9" name="Picture 2" descr="C:\Users\relliott\Desktop\PPG Building\small\186999315.jpg"/>
          <p:cNvPicPr>
            <a:picLocks noChangeAspect="1" noChangeArrowheads="1"/>
          </p:cNvPicPr>
          <p:nvPr/>
        </p:nvPicPr>
        <p:blipFill rotWithShape="1">
          <a:blip r:embed="rId5">
            <a:extLst>
              <a:ext uri="{28A0092B-C50C-407E-A947-70E740481C1C}">
                <a14:useLocalDpi xmlns:a14="http://schemas.microsoft.com/office/drawing/2010/main" val="0"/>
              </a:ext>
            </a:extLst>
          </a:blip>
          <a:srcRect l="60151" r="22504"/>
          <a:stretch/>
        </p:blipFill>
        <p:spPr bwMode="auto">
          <a:xfrm>
            <a:off x="38098" y="61911"/>
            <a:ext cx="1676402" cy="644366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8667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813"/>
            <a:ext cx="8915400" cy="885825"/>
          </a:xfrm>
        </p:spPr>
        <p:txBody>
          <a:bodyPr>
            <a:normAutofit/>
          </a:bodyPr>
          <a:lstStyle/>
          <a:p>
            <a:pPr algn="r">
              <a:defRPr/>
            </a:pPr>
            <a:r>
              <a:rPr lang="en-US" sz="2400" dirty="0" smtClean="0">
                <a:latin typeface="Arial" panose="020B0604020202020204" pitchFamily="34" charset="0"/>
                <a:cs typeface="Arial" panose="020B0604020202020204" pitchFamily="34" charset="0"/>
              </a:rPr>
              <a:t>Marcellus Shale: Geographic Footprint</a:t>
            </a:r>
            <a:endParaRPr lang="en-US" sz="2400" dirty="0">
              <a:latin typeface="Arial" panose="020B0604020202020204" pitchFamily="34" charset="0"/>
              <a:cs typeface="Arial" panose="020B0604020202020204" pitchFamily="34" charset="0"/>
            </a:endParaRPr>
          </a:p>
        </p:txBody>
      </p:sp>
      <p:pic>
        <p:nvPicPr>
          <p:cNvPr id="11267" name="Picture 5"/>
          <p:cNvPicPr>
            <a:picLocks noChangeAspect="1" noChangeArrowheads="1"/>
          </p:cNvPicPr>
          <p:nvPr/>
        </p:nvPicPr>
        <p:blipFill>
          <a:blip r:embed="rId3"/>
          <a:srcRect l="1088" t="887" r="699"/>
          <a:stretch>
            <a:fillRect/>
          </a:stretch>
        </p:blipFill>
        <p:spPr bwMode="auto">
          <a:xfrm>
            <a:off x="1371600" y="1142999"/>
            <a:ext cx="6507677" cy="4986439"/>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2582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813"/>
            <a:ext cx="8991600" cy="885825"/>
          </a:xfrm>
        </p:spPr>
        <p:txBody>
          <a:bodyPr>
            <a:normAutofit/>
          </a:bodyPr>
          <a:lstStyle/>
          <a:p>
            <a:pPr algn="r">
              <a:defRPr/>
            </a:pPr>
            <a:r>
              <a:rPr lang="en-US" sz="2400" dirty="0" smtClean="0">
                <a:latin typeface="Arial" panose="020B0604020202020204" pitchFamily="34" charset="0"/>
                <a:cs typeface="Arial" panose="020B0604020202020204" pitchFamily="34" charset="0"/>
              </a:rPr>
              <a:t>Utica Shale</a:t>
            </a:r>
            <a:endParaRPr lang="en-US" sz="2400"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891" y="1185797"/>
            <a:ext cx="3770334" cy="496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a:spLocks noChangeArrowheads="1"/>
          </p:cNvSpPr>
          <p:nvPr/>
        </p:nvSpPr>
        <p:spPr bwMode="auto">
          <a:xfrm>
            <a:off x="314325" y="1005411"/>
            <a:ext cx="4264819"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Clr>
                <a:schemeClr val="accent1"/>
              </a:buClr>
              <a:buFont typeface="Arial" pitchFamily="34" charset="0"/>
              <a:buChar char="•"/>
              <a:defRPr/>
            </a:pPr>
            <a:r>
              <a:rPr lang="en-US" sz="2400" dirty="0" smtClean="0">
                <a:solidFill>
                  <a:srgbClr val="000000"/>
                </a:solidFill>
                <a:latin typeface="Arial" panose="020B0604020202020204" pitchFamily="34" charset="0"/>
                <a:cs typeface="Arial" panose="020B0604020202020204" pitchFamily="34" charset="0"/>
              </a:rPr>
              <a:t>Below the Marcellus</a:t>
            </a:r>
          </a:p>
          <a:p>
            <a:pPr marL="342900" indent="-342900">
              <a:buClr>
                <a:schemeClr val="accent1"/>
              </a:buClr>
              <a:buFont typeface="Arial" pitchFamily="34" charset="0"/>
              <a:buChar char="•"/>
              <a:defRPr/>
            </a:pPr>
            <a:endParaRPr lang="en-US" sz="24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2400" dirty="0" smtClean="0">
                <a:solidFill>
                  <a:srgbClr val="000000"/>
                </a:solidFill>
                <a:latin typeface="Arial" panose="020B0604020202020204" pitchFamily="34" charset="0"/>
                <a:cs typeface="Arial" panose="020B0604020202020204" pitchFamily="34" charset="0"/>
              </a:rPr>
              <a:t>Bigger, deeper, denser</a:t>
            </a:r>
          </a:p>
          <a:p>
            <a:pPr marL="342900" indent="-342900">
              <a:buClr>
                <a:schemeClr val="accent1"/>
              </a:buClr>
              <a:buFont typeface="Arial" pitchFamily="34" charset="0"/>
              <a:buChar char="•"/>
              <a:defRPr/>
            </a:pPr>
            <a:endParaRPr lang="en-US" sz="24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2400" dirty="0" smtClean="0">
                <a:solidFill>
                  <a:srgbClr val="000000"/>
                </a:solidFill>
                <a:latin typeface="Arial" panose="020B0604020202020204" pitchFamily="34" charset="0"/>
                <a:cs typeface="Arial" panose="020B0604020202020204" pitchFamily="34" charset="0"/>
              </a:rPr>
              <a:t>One of the latest U.S. unconventional energy fields</a:t>
            </a:r>
          </a:p>
          <a:p>
            <a:pPr marL="342900" indent="-342900">
              <a:buClr>
                <a:schemeClr val="accent1"/>
              </a:buClr>
              <a:buFont typeface="Arial" pitchFamily="34" charset="0"/>
              <a:buChar char="•"/>
              <a:defRPr/>
            </a:pPr>
            <a:endParaRPr lang="en-US" sz="24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2400" dirty="0" smtClean="0">
                <a:solidFill>
                  <a:srgbClr val="000000"/>
                </a:solidFill>
                <a:latin typeface="Arial" panose="020B0604020202020204" pitchFamily="34" charset="0"/>
                <a:cs typeface="Arial" panose="020B0604020202020204" pitchFamily="34" charset="0"/>
              </a:rPr>
              <a:t>Particularly attractive in OH</a:t>
            </a:r>
          </a:p>
          <a:p>
            <a:pPr marL="342900" indent="-342900">
              <a:buClr>
                <a:schemeClr val="accent1"/>
              </a:buClr>
              <a:buFont typeface="Arial" pitchFamily="34" charset="0"/>
              <a:buChar char="•"/>
              <a:defRPr/>
            </a:pPr>
            <a:endParaRPr lang="en-US" sz="24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2400" dirty="0" smtClean="0">
                <a:solidFill>
                  <a:srgbClr val="000000"/>
                </a:solidFill>
                <a:latin typeface="Arial" panose="020B0604020202020204" pitchFamily="34" charset="0"/>
                <a:cs typeface="Arial" panose="020B0604020202020204" pitchFamily="34" charset="0"/>
              </a:rPr>
              <a:t>Success in the Marcellus has led to success in the Utica</a:t>
            </a:r>
          </a:p>
          <a:p>
            <a:pPr marL="342900" indent="-342900">
              <a:buFont typeface="Arial" pitchFamily="34" charset="0"/>
              <a:buChar char="•"/>
              <a:defRPr/>
            </a:pPr>
            <a:endParaRPr lang="en-US" sz="2200" dirty="0">
              <a:solidFill>
                <a:srgbClr val="000000"/>
              </a:solidFill>
              <a:latin typeface="Arial" panose="020B0604020202020204" pitchFamily="34" charset="0"/>
              <a:cs typeface="Arial" panose="020B0604020202020204" pitchFamily="34" charset="0"/>
            </a:endParaRPr>
          </a:p>
          <a:p>
            <a:pPr marL="342900" indent="-342900">
              <a:buFont typeface="Arial" pitchFamily="34" charset="0"/>
              <a:buChar char="•"/>
              <a:defRPr/>
            </a:pPr>
            <a:endParaRPr 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9678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813"/>
            <a:ext cx="8915400" cy="885825"/>
          </a:xfrm>
        </p:spPr>
        <p:txBody>
          <a:bodyPr>
            <a:normAutofit/>
          </a:bodyPr>
          <a:lstStyle/>
          <a:p>
            <a:pPr algn="r">
              <a:defRPr/>
            </a:pPr>
            <a:r>
              <a:rPr lang="en-US" sz="2400" dirty="0" smtClean="0">
                <a:latin typeface="Arial" panose="020B0604020202020204" pitchFamily="34" charset="0"/>
                <a:cs typeface="Arial" panose="020B0604020202020204" pitchFamily="34" charset="0"/>
              </a:rPr>
              <a:t>PA Well Count</a:t>
            </a:r>
            <a:endParaRPr lang="en-US" sz="2400"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914" t="17882" r="20937" b="4861"/>
          <a:stretch/>
        </p:blipFill>
        <p:spPr bwMode="auto">
          <a:xfrm>
            <a:off x="1200149" y="1036638"/>
            <a:ext cx="6572251" cy="51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6043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813"/>
            <a:ext cx="8915400" cy="885825"/>
          </a:xfrm>
        </p:spPr>
        <p:txBody>
          <a:bodyPr>
            <a:normAutofit/>
          </a:bodyPr>
          <a:lstStyle/>
          <a:p>
            <a:pPr algn="r">
              <a:defRPr/>
            </a:pPr>
            <a:r>
              <a:rPr lang="en-US" sz="2400" dirty="0" smtClean="0">
                <a:latin typeface="Arial" panose="020B0604020202020204" pitchFamily="34" charset="0"/>
                <a:cs typeface="Arial" panose="020B0604020202020204" pitchFamily="34" charset="0"/>
              </a:rPr>
              <a:t>OH Well Count</a:t>
            </a:r>
            <a:endParaRPr lang="en-US" sz="2400"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597" t="17708" r="20937" b="6250"/>
          <a:stretch/>
        </p:blipFill>
        <p:spPr bwMode="auto">
          <a:xfrm>
            <a:off x="1123950" y="1036637"/>
            <a:ext cx="6648450" cy="521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0074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813"/>
            <a:ext cx="8839200" cy="885825"/>
          </a:xfrm>
        </p:spPr>
        <p:txBody>
          <a:bodyPr>
            <a:normAutofit/>
          </a:bodyPr>
          <a:lstStyle/>
          <a:p>
            <a:pPr algn="r">
              <a:defRPr/>
            </a:pPr>
            <a:r>
              <a:rPr lang="en-US" sz="2400" dirty="0" smtClean="0">
                <a:latin typeface="Arial" panose="020B0604020202020204" pitchFamily="34" charset="0"/>
                <a:cs typeface="Arial" panose="020B0604020202020204" pitchFamily="34" charset="0"/>
              </a:rPr>
              <a:t>WV Well Count</a:t>
            </a:r>
            <a:endParaRPr lang="en-US" sz="24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476" t="17882" r="22206" b="6250"/>
          <a:stretch/>
        </p:blipFill>
        <p:spPr bwMode="auto">
          <a:xfrm>
            <a:off x="1206500" y="1036636"/>
            <a:ext cx="6485924" cy="5287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973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813"/>
            <a:ext cx="8839200" cy="885825"/>
          </a:xfrm>
        </p:spPr>
        <p:txBody>
          <a:bodyPr>
            <a:normAutofit/>
          </a:bodyPr>
          <a:lstStyle/>
          <a:p>
            <a:pPr algn="r">
              <a:defRPr/>
            </a:pPr>
            <a:r>
              <a:rPr lang="en-US" sz="2400" dirty="0" smtClean="0">
                <a:latin typeface="Arial" panose="020B0604020202020204" pitchFamily="34" charset="0"/>
                <a:cs typeface="Arial" panose="020B0604020202020204" pitchFamily="34" charset="0"/>
              </a:rPr>
              <a:t>NY Well Count</a:t>
            </a:r>
            <a:endParaRPr lang="en-US" sz="2400"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500" t="18403" r="21425" b="6250"/>
          <a:stretch/>
        </p:blipFill>
        <p:spPr bwMode="auto">
          <a:xfrm>
            <a:off x="1263650" y="1036638"/>
            <a:ext cx="6661150" cy="5218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4669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239151"/>
            <a:ext cx="8915399" cy="690488"/>
          </a:xfrm>
        </p:spPr>
        <p:txBody>
          <a:bodyPr>
            <a:normAutofit/>
          </a:bodyPr>
          <a:lstStyle/>
          <a:p>
            <a:pPr algn="r"/>
            <a:r>
              <a:rPr lang="en-US" sz="2400" dirty="0" smtClean="0">
                <a:latin typeface="Arial" panose="020B0604020202020204" pitchFamily="34" charset="0"/>
                <a:cs typeface="Arial" panose="020B0604020202020204" pitchFamily="34" charset="0"/>
              </a:rPr>
              <a:t>Industry Segments</a:t>
            </a:r>
            <a:endParaRPr lang="en-US" sz="2400" dirty="0">
              <a:latin typeface="Arial" panose="020B0604020202020204" pitchFamily="34" charset="0"/>
              <a:cs typeface="Arial" panose="020B0604020202020204" pitchFamily="34" charset="0"/>
            </a:endParaRPr>
          </a:p>
        </p:txBody>
      </p:sp>
      <p:grpSp>
        <p:nvGrpSpPr>
          <p:cNvPr id="14" name="Group 13"/>
          <p:cNvGrpSpPr/>
          <p:nvPr/>
        </p:nvGrpSpPr>
        <p:grpSpPr>
          <a:xfrm>
            <a:off x="387481" y="1021080"/>
            <a:ext cx="8605788" cy="5247166"/>
            <a:chOff x="387481" y="1021080"/>
            <a:chExt cx="8605788" cy="5247166"/>
          </a:xfrm>
        </p:grpSpPr>
        <p:sp>
          <p:nvSpPr>
            <p:cNvPr id="11" name="TextBox 10"/>
            <p:cNvSpPr txBox="1"/>
            <p:nvPr/>
          </p:nvSpPr>
          <p:spPr>
            <a:xfrm>
              <a:off x="387481" y="3292179"/>
              <a:ext cx="2357039" cy="2699068"/>
            </a:xfrm>
            <a:prstGeom prst="rect">
              <a:avLst/>
            </a:prstGeom>
            <a:noFill/>
          </p:spPr>
          <p:txBody>
            <a:bodyPr wrap="square" rtlCol="0">
              <a:spAutoFit/>
            </a:bodyPr>
            <a:lstStyle/>
            <a:p>
              <a:pPr algn="ctr"/>
              <a:r>
                <a:rPr lang="en-US" b="1" dirty="0" smtClean="0">
                  <a:solidFill>
                    <a:srgbClr val="000000"/>
                  </a:solidFill>
                  <a:latin typeface="Arial" panose="020B0604020202020204" pitchFamily="34" charset="0"/>
                  <a:cs typeface="Arial" panose="020B0604020202020204" pitchFamily="34" charset="0"/>
                </a:rPr>
                <a:t>Exploration and Production</a:t>
              </a:r>
            </a:p>
            <a:p>
              <a:endParaRPr lang="en-US" sz="800" dirty="0" smtClean="0">
                <a:solidFill>
                  <a:srgbClr val="000000"/>
                </a:solidFill>
                <a:latin typeface="Arial" panose="020B0604020202020204" pitchFamily="34" charset="0"/>
                <a:cs typeface="Arial" panose="020B0604020202020204" pitchFamily="34" charset="0"/>
              </a:endParaRPr>
            </a:p>
            <a:p>
              <a:pPr marL="182880" indent="-182880">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Gas Field Exploration</a:t>
              </a:r>
            </a:p>
            <a:p>
              <a:pPr marL="182880" indent="-182880">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Well Drilling and Hydraulic Fracturing</a:t>
              </a:r>
            </a:p>
            <a:p>
              <a:pPr marL="182880" indent="-182880">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Gas Recovery and Production</a:t>
              </a:r>
            </a:p>
          </p:txBody>
        </p:sp>
        <p:sp>
          <p:nvSpPr>
            <p:cNvPr id="12" name="TextBox 11"/>
            <p:cNvSpPr txBox="1"/>
            <p:nvPr/>
          </p:nvSpPr>
          <p:spPr>
            <a:xfrm>
              <a:off x="3163969" y="3282813"/>
              <a:ext cx="2797226" cy="2985433"/>
            </a:xfrm>
            <a:prstGeom prst="rect">
              <a:avLst/>
            </a:prstGeom>
            <a:noFill/>
          </p:spPr>
          <p:txBody>
            <a:bodyPr wrap="square" rtlCol="0">
              <a:spAutoFit/>
            </a:bodyPr>
            <a:lstStyle/>
            <a:p>
              <a:pPr algn="ctr"/>
              <a:r>
                <a:rPr lang="en-US" b="1" dirty="0" smtClean="0">
                  <a:solidFill>
                    <a:srgbClr val="000000"/>
                  </a:solidFill>
                  <a:latin typeface="Arial" panose="020B0604020202020204" pitchFamily="34" charset="0"/>
                  <a:cs typeface="Arial" panose="020B0604020202020204" pitchFamily="34" charset="0"/>
                </a:rPr>
                <a:t>Gathering and</a:t>
              </a:r>
            </a:p>
            <a:p>
              <a:pPr algn="ctr"/>
              <a:r>
                <a:rPr lang="en-US" b="1" dirty="0" smtClean="0">
                  <a:solidFill>
                    <a:srgbClr val="000000"/>
                  </a:solidFill>
                  <a:latin typeface="Arial" panose="020B0604020202020204" pitchFamily="34" charset="0"/>
                  <a:cs typeface="Arial" panose="020B0604020202020204" pitchFamily="34" charset="0"/>
                </a:rPr>
                <a:t>Gas Processing</a:t>
              </a:r>
            </a:p>
            <a:p>
              <a:endParaRPr lang="en-US" sz="800" dirty="0" smtClean="0">
                <a:solidFill>
                  <a:srgbClr val="000000"/>
                </a:solidFill>
                <a:latin typeface="Arial" panose="020B0604020202020204" pitchFamily="34" charset="0"/>
                <a:cs typeface="Arial" panose="020B0604020202020204" pitchFamily="34" charset="0"/>
              </a:endParaRPr>
            </a:p>
            <a:p>
              <a:pPr marL="182880" indent="-182880">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Gas Collection and Transportation Systems (Gathering Pipelines)</a:t>
              </a:r>
            </a:p>
            <a:p>
              <a:pPr marL="182880" indent="-182880">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Gas Processing (</a:t>
              </a:r>
              <a:r>
                <a:rPr lang="en-US" dirty="0" err="1" smtClean="0">
                  <a:solidFill>
                    <a:srgbClr val="000000"/>
                  </a:solidFill>
                  <a:latin typeface="Arial" panose="020B0604020202020204" pitchFamily="34" charset="0"/>
                  <a:cs typeface="Arial" panose="020B0604020202020204" pitchFamily="34" charset="0"/>
                </a:rPr>
                <a:t>Dehy</a:t>
              </a:r>
              <a:r>
                <a:rPr lang="en-US" dirty="0" smtClean="0">
                  <a:solidFill>
                    <a:srgbClr val="000000"/>
                  </a:solidFill>
                  <a:latin typeface="Arial" panose="020B0604020202020204" pitchFamily="34" charset="0"/>
                  <a:cs typeface="Arial" panose="020B0604020202020204" pitchFamily="34" charset="0"/>
                </a:rPr>
                <a:t>, Separation, Fractionation)</a:t>
              </a:r>
            </a:p>
            <a:p>
              <a:pPr marL="182880" indent="-182880">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Compression (Well Head, Gathering)</a:t>
              </a:r>
            </a:p>
          </p:txBody>
        </p:sp>
        <p:sp>
          <p:nvSpPr>
            <p:cNvPr id="13" name="TextBox 12"/>
            <p:cNvSpPr txBox="1"/>
            <p:nvPr/>
          </p:nvSpPr>
          <p:spPr>
            <a:xfrm>
              <a:off x="5961195" y="3282813"/>
              <a:ext cx="3032074" cy="2985433"/>
            </a:xfrm>
            <a:prstGeom prst="rect">
              <a:avLst/>
            </a:prstGeom>
            <a:noFill/>
          </p:spPr>
          <p:txBody>
            <a:bodyPr wrap="square" rtlCol="0">
              <a:spAutoFit/>
            </a:bodyPr>
            <a:lstStyle/>
            <a:p>
              <a:pPr algn="ctr"/>
              <a:r>
                <a:rPr lang="en-US" b="1" dirty="0" smtClean="0">
                  <a:solidFill>
                    <a:srgbClr val="000000"/>
                  </a:solidFill>
                  <a:latin typeface="Arial" panose="020B0604020202020204" pitchFamily="34" charset="0"/>
                  <a:cs typeface="Arial" panose="020B0604020202020204" pitchFamily="34" charset="0"/>
                </a:rPr>
                <a:t>Selling and</a:t>
              </a:r>
            </a:p>
            <a:p>
              <a:pPr algn="ctr"/>
              <a:r>
                <a:rPr lang="en-US" b="1" dirty="0" smtClean="0">
                  <a:solidFill>
                    <a:srgbClr val="000000"/>
                  </a:solidFill>
                  <a:latin typeface="Arial" panose="020B0604020202020204" pitchFamily="34" charset="0"/>
                  <a:cs typeface="Arial" panose="020B0604020202020204" pitchFamily="34" charset="0"/>
                </a:rPr>
                <a:t>Distribution</a:t>
              </a:r>
            </a:p>
            <a:p>
              <a:endParaRPr lang="en-US" sz="800" dirty="0" smtClean="0">
                <a:solidFill>
                  <a:srgbClr val="000000"/>
                </a:solidFill>
                <a:latin typeface="Arial" panose="020B0604020202020204" pitchFamily="34" charset="0"/>
                <a:cs typeface="Arial" panose="020B0604020202020204" pitchFamily="34" charset="0"/>
              </a:endParaRPr>
            </a:p>
            <a:p>
              <a:pPr marL="182880" indent="-182880">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Interstate and LDC Transportation Systems (Transmission and Distribution Pipelines</a:t>
              </a:r>
            </a:p>
            <a:p>
              <a:pPr marL="182880" indent="-182880">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Compression (Transmission)</a:t>
              </a:r>
            </a:p>
            <a:p>
              <a:pPr marL="182880" indent="-182880">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Regulation</a:t>
              </a:r>
            </a:p>
            <a:p>
              <a:pPr marL="182880" indent="-182880">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Metering</a:t>
              </a:r>
            </a:p>
          </p:txBody>
        </p:sp>
        <p:cxnSp>
          <p:nvCxnSpPr>
            <p:cNvPr id="15" name="Straight Connector 14"/>
            <p:cNvCxnSpPr/>
            <p:nvPr/>
          </p:nvCxnSpPr>
          <p:spPr>
            <a:xfrm>
              <a:off x="1676400" y="2458446"/>
              <a:ext cx="5486400" cy="0"/>
            </a:xfrm>
            <a:prstGeom prst="line">
              <a:avLst/>
            </a:prstGeom>
            <a:ln w="152400" cap="rnd"/>
            <a:scene3d>
              <a:camera prst="orthographicFront"/>
              <a:lightRig rig="threePt" dir="t"/>
            </a:scene3d>
            <a:sp3d>
              <a:bevelT w="63500"/>
              <a:bevelB w="63500"/>
            </a:sp3d>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35562" y="1021080"/>
              <a:ext cx="8254040" cy="2261733"/>
              <a:chOff x="402623" y="1295400"/>
              <a:chExt cx="8254040" cy="2261733"/>
            </a:xfrm>
          </p:grpSpPr>
          <p:sp>
            <p:nvSpPr>
              <p:cNvPr id="8" name="TextBox 7"/>
              <p:cNvSpPr txBox="1"/>
              <p:nvPr/>
            </p:nvSpPr>
            <p:spPr>
              <a:xfrm>
                <a:off x="731939" y="1295400"/>
                <a:ext cx="1627370" cy="400110"/>
              </a:xfrm>
              <a:prstGeom prst="rect">
                <a:avLst/>
              </a:prstGeom>
              <a:noFill/>
            </p:spPr>
            <p:txBody>
              <a:bodyPr wrap="none" rtlCol="0">
                <a:spAutoFit/>
              </a:bodyPr>
              <a:lstStyle/>
              <a:p>
                <a:pPr algn="ctr"/>
                <a:r>
                  <a:rPr lang="en-US" sz="2000" b="1" dirty="0" smtClean="0">
                    <a:solidFill>
                      <a:srgbClr val="000000"/>
                    </a:solidFill>
                    <a:latin typeface="Arial" panose="020B0604020202020204" pitchFamily="34" charset="0"/>
                    <a:cs typeface="Arial" panose="020B0604020202020204" pitchFamily="34" charset="0"/>
                  </a:rPr>
                  <a:t>UPSTREAM</a:t>
                </a:r>
                <a:endParaRPr lang="en-US" sz="2000" b="1" dirty="0">
                  <a:solidFill>
                    <a:srgbClr val="000000"/>
                  </a:solidFill>
                  <a:latin typeface="Arial" panose="020B0604020202020204" pitchFamily="34" charset="0"/>
                  <a:cs typeface="Arial" panose="020B0604020202020204" pitchFamily="34" charset="0"/>
                </a:endParaRPr>
              </a:p>
            </p:txBody>
          </p:sp>
          <p:sp>
            <p:nvSpPr>
              <p:cNvPr id="9" name="TextBox 8"/>
              <p:cNvSpPr txBox="1"/>
              <p:nvPr/>
            </p:nvSpPr>
            <p:spPr>
              <a:xfrm>
                <a:off x="3692793" y="1295400"/>
                <a:ext cx="1739579" cy="400110"/>
              </a:xfrm>
              <a:prstGeom prst="rect">
                <a:avLst/>
              </a:prstGeom>
              <a:noFill/>
            </p:spPr>
            <p:txBody>
              <a:bodyPr wrap="none" rtlCol="0">
                <a:spAutoFit/>
              </a:bodyPr>
              <a:lstStyle/>
              <a:p>
                <a:pPr algn="ctr"/>
                <a:r>
                  <a:rPr lang="en-US" sz="2000" b="1" dirty="0" smtClean="0">
                    <a:solidFill>
                      <a:srgbClr val="000000"/>
                    </a:solidFill>
                    <a:latin typeface="Arial" panose="020B0604020202020204" pitchFamily="34" charset="0"/>
                    <a:cs typeface="Arial" panose="020B0604020202020204" pitchFamily="34" charset="0"/>
                  </a:rPr>
                  <a:t>MIDSTREAM</a:t>
                </a:r>
              </a:p>
            </p:txBody>
          </p:sp>
          <p:sp>
            <p:nvSpPr>
              <p:cNvPr id="10" name="TextBox 9"/>
              <p:cNvSpPr txBox="1"/>
              <p:nvPr/>
            </p:nvSpPr>
            <p:spPr>
              <a:xfrm>
                <a:off x="6472353" y="1310789"/>
                <a:ext cx="2082621" cy="400110"/>
              </a:xfrm>
              <a:prstGeom prst="rect">
                <a:avLst/>
              </a:prstGeom>
              <a:noFill/>
            </p:spPr>
            <p:txBody>
              <a:bodyPr wrap="none" rtlCol="0">
                <a:spAutoFit/>
              </a:bodyPr>
              <a:lstStyle/>
              <a:p>
                <a:pPr algn="ctr"/>
                <a:r>
                  <a:rPr lang="en-US" sz="2000" b="1" dirty="0" smtClean="0">
                    <a:solidFill>
                      <a:srgbClr val="000000"/>
                    </a:solidFill>
                    <a:latin typeface="Arial" panose="020B0604020202020204" pitchFamily="34" charset="0"/>
                    <a:cs typeface="Arial" panose="020B0604020202020204" pitchFamily="34" charset="0"/>
                  </a:rPr>
                  <a:t>DOWNSTREAM</a:t>
                </a:r>
              </a:p>
            </p:txBody>
          </p:sp>
          <p:grpSp>
            <p:nvGrpSpPr>
              <p:cNvPr id="2" name="Group 1"/>
              <p:cNvGrpSpPr/>
              <p:nvPr/>
            </p:nvGrpSpPr>
            <p:grpSpPr>
              <a:xfrm>
                <a:off x="402623" y="1825700"/>
                <a:ext cx="8254040" cy="1731433"/>
                <a:chOff x="402623" y="1825700"/>
                <a:chExt cx="8254040" cy="1731433"/>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663" y="1825700"/>
                  <a:ext cx="2286000" cy="1714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582" y="1842633"/>
                  <a:ext cx="2286000" cy="17145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623" y="1842633"/>
                  <a:ext cx="2286000" cy="1714500"/>
                </a:xfrm>
                <a:prstGeom prst="rect">
                  <a:avLst/>
                </a:prstGeom>
              </p:spPr>
            </p:pic>
          </p:grpSp>
        </p:grpSp>
      </p:grpSp>
    </p:spTree>
    <p:extLst>
      <p:ext uri="{BB962C8B-B14F-4D97-AF65-F5344CB8AC3E}">
        <p14:creationId xmlns:p14="http://schemas.microsoft.com/office/powerpoint/2010/main" val="4070153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041" y="3139045"/>
            <a:ext cx="152400" cy="1981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p:cNvCxnSpPr/>
          <p:nvPr/>
        </p:nvCxnSpPr>
        <p:spPr>
          <a:xfrm>
            <a:off x="983641" y="3139045"/>
            <a:ext cx="4572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288441" y="4510645"/>
            <a:ext cx="381000" cy="457200"/>
          </a:xfrm>
          <a:prstGeom prst="rect">
            <a:avLst/>
          </a:prstGeom>
          <a:gradFill>
            <a:gsLst>
              <a:gs pos="0">
                <a:srgbClr val="FF0000"/>
              </a:gs>
              <a:gs pos="45000">
                <a:srgbClr val="FF7A00"/>
              </a:gs>
              <a:gs pos="70000">
                <a:srgbClr val="FF0300"/>
              </a:gs>
              <a:gs pos="100000">
                <a:srgbClr val="4D0808"/>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2" idx="0"/>
          </p:cNvCxnSpPr>
          <p:nvPr/>
        </p:nvCxnSpPr>
        <p:spPr>
          <a:xfrm rot="5400000" flipH="1" flipV="1">
            <a:off x="1059841" y="2986645"/>
            <a:ext cx="3048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12241" y="2834245"/>
            <a:ext cx="609600" cy="0"/>
          </a:xfrm>
          <a:prstGeom prst="line">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821841" y="2605645"/>
            <a:ext cx="10668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Separation</a:t>
            </a:r>
            <a:endParaRPr lang="en-US" sz="1400" dirty="0"/>
          </a:p>
        </p:txBody>
      </p:sp>
      <p:cxnSp>
        <p:nvCxnSpPr>
          <p:cNvPr id="9" name="Straight Connector 8"/>
          <p:cNvCxnSpPr/>
          <p:nvPr/>
        </p:nvCxnSpPr>
        <p:spPr>
          <a:xfrm rot="5400000">
            <a:off x="1593241" y="4282045"/>
            <a:ext cx="2438400" cy="0"/>
          </a:xfrm>
          <a:prstGeom prst="line">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126641" y="3291445"/>
            <a:ext cx="457200" cy="0"/>
          </a:xfrm>
          <a:prstGeom prst="line">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019300" y="2147888"/>
            <a:ext cx="2566" cy="44823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6441" y="2529445"/>
            <a:ext cx="1232132" cy="276999"/>
          </a:xfrm>
          <a:prstGeom prst="rect">
            <a:avLst/>
          </a:prstGeom>
          <a:noFill/>
        </p:spPr>
        <p:txBody>
          <a:bodyPr wrap="none" rtlCol="0">
            <a:spAutoFit/>
          </a:bodyPr>
          <a:lstStyle/>
          <a:p>
            <a:r>
              <a:rPr lang="en-US" sz="1200" dirty="0" smtClean="0"/>
              <a:t>Oil, Gas, Water</a:t>
            </a:r>
            <a:endParaRPr lang="en-US" sz="1200" dirty="0"/>
          </a:p>
        </p:txBody>
      </p:sp>
      <p:sp>
        <p:nvSpPr>
          <p:cNvPr id="13" name="TextBox 12"/>
          <p:cNvSpPr txBox="1"/>
          <p:nvPr/>
        </p:nvSpPr>
        <p:spPr>
          <a:xfrm>
            <a:off x="514567" y="5113317"/>
            <a:ext cx="1489338" cy="646331"/>
          </a:xfrm>
          <a:prstGeom prst="rect">
            <a:avLst/>
          </a:prstGeom>
          <a:noFill/>
        </p:spPr>
        <p:txBody>
          <a:bodyPr wrap="square" rtlCol="0">
            <a:spAutoFit/>
          </a:bodyPr>
          <a:lstStyle/>
          <a:p>
            <a:pPr algn="ctr"/>
            <a:r>
              <a:rPr lang="en-US" sz="1200" dirty="0" smtClean="0"/>
              <a:t>Oil and/or Gas Reservoir</a:t>
            </a:r>
          </a:p>
          <a:p>
            <a:pPr algn="ctr"/>
            <a:r>
              <a:rPr lang="en-US" sz="1200" dirty="0" smtClean="0"/>
              <a:t>5,000- 16,000 ft deep</a:t>
            </a:r>
            <a:endParaRPr lang="en-US" sz="1200" dirty="0"/>
          </a:p>
        </p:txBody>
      </p:sp>
      <p:sp>
        <p:nvSpPr>
          <p:cNvPr id="14" name="TextBox 13"/>
          <p:cNvSpPr txBox="1"/>
          <p:nvPr/>
        </p:nvSpPr>
        <p:spPr>
          <a:xfrm>
            <a:off x="602641" y="3215245"/>
            <a:ext cx="480068" cy="276999"/>
          </a:xfrm>
          <a:prstGeom prst="rect">
            <a:avLst/>
          </a:prstGeom>
          <a:noFill/>
        </p:spPr>
        <p:txBody>
          <a:bodyPr wrap="none" rtlCol="0">
            <a:spAutoFit/>
          </a:bodyPr>
          <a:lstStyle/>
          <a:p>
            <a:r>
              <a:rPr lang="en-US" sz="1200" dirty="0" smtClean="0"/>
              <a:t>Well</a:t>
            </a:r>
            <a:endParaRPr lang="en-US" sz="1200" dirty="0"/>
          </a:p>
        </p:txBody>
      </p:sp>
      <p:sp>
        <p:nvSpPr>
          <p:cNvPr id="15" name="Isosceles Triangle 14"/>
          <p:cNvSpPr/>
          <p:nvPr/>
        </p:nvSpPr>
        <p:spPr>
          <a:xfrm rot="5400000">
            <a:off x="2774341" y="1957945"/>
            <a:ext cx="457200" cy="381000"/>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2445728" y="2334182"/>
            <a:ext cx="1087157" cy="276999"/>
          </a:xfrm>
          <a:prstGeom prst="rect">
            <a:avLst/>
          </a:prstGeom>
          <a:noFill/>
        </p:spPr>
        <p:txBody>
          <a:bodyPr wrap="none" rtlCol="0">
            <a:spAutoFit/>
          </a:bodyPr>
          <a:lstStyle/>
          <a:p>
            <a:r>
              <a:rPr lang="en-US" sz="1200" dirty="0" smtClean="0"/>
              <a:t>Compression</a:t>
            </a:r>
            <a:endParaRPr lang="en-US" sz="1200" dirty="0"/>
          </a:p>
        </p:txBody>
      </p:sp>
      <p:sp>
        <p:nvSpPr>
          <p:cNvPr id="18" name="Rectangle 17"/>
          <p:cNvSpPr/>
          <p:nvPr/>
        </p:nvSpPr>
        <p:spPr>
          <a:xfrm>
            <a:off x="3879241" y="1615045"/>
            <a:ext cx="1524000" cy="1066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Gas Treating, Processing and Fractionation</a:t>
            </a:r>
            <a:endParaRPr lang="en-US" sz="1400" dirty="0"/>
          </a:p>
        </p:txBody>
      </p:sp>
      <p:cxnSp>
        <p:nvCxnSpPr>
          <p:cNvPr id="19" name="Straight Connector 18"/>
          <p:cNvCxnSpPr>
            <a:stCxn id="15" idx="0"/>
            <a:endCxn id="18" idx="1"/>
          </p:cNvCxnSpPr>
          <p:nvPr/>
        </p:nvCxnSpPr>
        <p:spPr>
          <a:xfrm>
            <a:off x="3193441" y="2148445"/>
            <a:ext cx="685800" cy="0"/>
          </a:xfrm>
          <a:prstGeom prst="line">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3"/>
          </p:cNvCxnSpPr>
          <p:nvPr/>
        </p:nvCxnSpPr>
        <p:spPr>
          <a:xfrm>
            <a:off x="5403241" y="2148445"/>
            <a:ext cx="16764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79041" y="3520045"/>
            <a:ext cx="152400" cy="762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a:off x="2126641" y="3520045"/>
            <a:ext cx="4572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17041" y="3443845"/>
            <a:ext cx="755335" cy="646331"/>
          </a:xfrm>
          <a:prstGeom prst="rect">
            <a:avLst/>
          </a:prstGeom>
          <a:noFill/>
        </p:spPr>
        <p:txBody>
          <a:bodyPr wrap="none" rtlCol="0">
            <a:spAutoFit/>
          </a:bodyPr>
          <a:lstStyle/>
          <a:p>
            <a:r>
              <a:rPr lang="en-US" sz="1200" dirty="0" smtClean="0"/>
              <a:t>Water</a:t>
            </a:r>
          </a:p>
          <a:p>
            <a:r>
              <a:rPr lang="en-US" sz="1200" dirty="0" smtClean="0"/>
              <a:t>Injection</a:t>
            </a:r>
          </a:p>
          <a:p>
            <a:r>
              <a:rPr lang="en-US" sz="1200" dirty="0" smtClean="0"/>
              <a:t>Well</a:t>
            </a:r>
            <a:endParaRPr lang="en-US" sz="1200" dirty="0"/>
          </a:p>
        </p:txBody>
      </p:sp>
      <p:sp>
        <p:nvSpPr>
          <p:cNvPr id="26" name="TextBox 25"/>
          <p:cNvSpPr txBox="1"/>
          <p:nvPr/>
        </p:nvSpPr>
        <p:spPr>
          <a:xfrm>
            <a:off x="5328085" y="1703771"/>
            <a:ext cx="904415" cy="415498"/>
          </a:xfrm>
          <a:prstGeom prst="rect">
            <a:avLst/>
          </a:prstGeom>
          <a:noFill/>
        </p:spPr>
        <p:txBody>
          <a:bodyPr wrap="none" rtlCol="0">
            <a:spAutoFit/>
          </a:bodyPr>
          <a:lstStyle/>
          <a:p>
            <a:r>
              <a:rPr lang="en-US" sz="1050" dirty="0" smtClean="0"/>
              <a:t>Natural Gas</a:t>
            </a:r>
          </a:p>
          <a:p>
            <a:r>
              <a:rPr lang="en-US" sz="1050" dirty="0" smtClean="0"/>
              <a:t>(Methane)</a:t>
            </a:r>
            <a:endParaRPr lang="en-US" sz="1050" dirty="0"/>
          </a:p>
        </p:txBody>
      </p:sp>
      <p:cxnSp>
        <p:nvCxnSpPr>
          <p:cNvPr id="27" name="Straight Connector 26"/>
          <p:cNvCxnSpPr/>
          <p:nvPr/>
        </p:nvCxnSpPr>
        <p:spPr>
          <a:xfrm rot="5400000" flipH="1" flipV="1">
            <a:off x="6470041" y="1691245"/>
            <a:ext cx="12192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079641" y="1081645"/>
            <a:ext cx="228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308241" y="929245"/>
            <a:ext cx="1503938" cy="246221"/>
          </a:xfrm>
          <a:prstGeom prst="rect">
            <a:avLst/>
          </a:prstGeom>
          <a:noFill/>
        </p:spPr>
        <p:txBody>
          <a:bodyPr wrap="none" rtlCol="0">
            <a:spAutoFit/>
          </a:bodyPr>
          <a:lstStyle/>
          <a:p>
            <a:r>
              <a:rPr lang="en-US" sz="1000" dirty="0" smtClean="0"/>
              <a:t>Home Heating/Cooking</a:t>
            </a:r>
            <a:endParaRPr lang="en-US" sz="1000" dirty="0"/>
          </a:p>
        </p:txBody>
      </p:sp>
      <p:sp>
        <p:nvSpPr>
          <p:cNvPr id="30" name="TextBox 29"/>
          <p:cNvSpPr txBox="1"/>
          <p:nvPr/>
        </p:nvSpPr>
        <p:spPr>
          <a:xfrm>
            <a:off x="7308241" y="1234045"/>
            <a:ext cx="1002197" cy="246221"/>
          </a:xfrm>
          <a:prstGeom prst="rect">
            <a:avLst/>
          </a:prstGeom>
          <a:noFill/>
        </p:spPr>
        <p:txBody>
          <a:bodyPr wrap="none" rtlCol="0">
            <a:spAutoFit/>
          </a:bodyPr>
          <a:lstStyle/>
          <a:p>
            <a:r>
              <a:rPr lang="en-US" sz="1000" dirty="0" smtClean="0"/>
              <a:t>Electric Power</a:t>
            </a:r>
            <a:endParaRPr lang="en-US" sz="1000" dirty="0"/>
          </a:p>
        </p:txBody>
      </p:sp>
      <p:sp>
        <p:nvSpPr>
          <p:cNvPr id="31" name="TextBox 30"/>
          <p:cNvSpPr txBox="1"/>
          <p:nvPr/>
        </p:nvSpPr>
        <p:spPr>
          <a:xfrm>
            <a:off x="7308241" y="1843645"/>
            <a:ext cx="1813317" cy="246221"/>
          </a:xfrm>
          <a:prstGeom prst="rect">
            <a:avLst/>
          </a:prstGeom>
          <a:noFill/>
        </p:spPr>
        <p:txBody>
          <a:bodyPr wrap="none" rtlCol="0">
            <a:spAutoFit/>
          </a:bodyPr>
          <a:lstStyle/>
          <a:p>
            <a:r>
              <a:rPr lang="en-US" sz="1000" dirty="0" smtClean="0"/>
              <a:t>LNG (Liquefied and shipped)</a:t>
            </a:r>
            <a:endParaRPr lang="en-US" sz="1000" dirty="0"/>
          </a:p>
        </p:txBody>
      </p:sp>
      <p:sp>
        <p:nvSpPr>
          <p:cNvPr id="32" name="TextBox 31"/>
          <p:cNvSpPr txBox="1"/>
          <p:nvPr/>
        </p:nvSpPr>
        <p:spPr>
          <a:xfrm>
            <a:off x="7308241" y="1538845"/>
            <a:ext cx="1696298" cy="246221"/>
          </a:xfrm>
          <a:prstGeom prst="rect">
            <a:avLst/>
          </a:prstGeom>
          <a:noFill/>
        </p:spPr>
        <p:txBody>
          <a:bodyPr wrap="none" rtlCol="0">
            <a:spAutoFit/>
          </a:bodyPr>
          <a:lstStyle/>
          <a:p>
            <a:r>
              <a:rPr lang="en-US" sz="1000" dirty="0" smtClean="0"/>
              <a:t>Industrial Boilers/Furnaces</a:t>
            </a:r>
            <a:endParaRPr lang="en-US" sz="1000" dirty="0"/>
          </a:p>
        </p:txBody>
      </p:sp>
      <p:cxnSp>
        <p:nvCxnSpPr>
          <p:cNvPr id="33" name="Straight Connector 32"/>
          <p:cNvCxnSpPr/>
          <p:nvPr/>
        </p:nvCxnSpPr>
        <p:spPr>
          <a:xfrm>
            <a:off x="7079641" y="1386445"/>
            <a:ext cx="228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079641" y="1691245"/>
            <a:ext cx="228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079641" y="1996045"/>
            <a:ext cx="228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165241" y="2072245"/>
            <a:ext cx="762000" cy="152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7" name="TextBox 36"/>
          <p:cNvSpPr txBox="1"/>
          <p:nvPr/>
        </p:nvSpPr>
        <p:spPr>
          <a:xfrm>
            <a:off x="6127663" y="1627571"/>
            <a:ext cx="1029449" cy="415498"/>
          </a:xfrm>
          <a:prstGeom prst="rect">
            <a:avLst/>
          </a:prstGeom>
          <a:noFill/>
        </p:spPr>
        <p:txBody>
          <a:bodyPr wrap="none" rtlCol="0">
            <a:spAutoFit/>
          </a:bodyPr>
          <a:lstStyle/>
          <a:p>
            <a:r>
              <a:rPr lang="en-US" sz="1050" dirty="0" smtClean="0"/>
              <a:t>Interstate Gas</a:t>
            </a:r>
          </a:p>
          <a:p>
            <a:r>
              <a:rPr lang="en-US" sz="1050" dirty="0" smtClean="0"/>
              <a:t>Pipelines</a:t>
            </a:r>
            <a:endParaRPr lang="en-US" sz="1050" dirty="0"/>
          </a:p>
        </p:txBody>
      </p:sp>
      <p:sp>
        <p:nvSpPr>
          <p:cNvPr id="38" name="TextBox 37"/>
          <p:cNvSpPr txBox="1"/>
          <p:nvPr/>
        </p:nvSpPr>
        <p:spPr>
          <a:xfrm>
            <a:off x="1488466" y="2215120"/>
            <a:ext cx="466794" cy="276999"/>
          </a:xfrm>
          <a:prstGeom prst="rect">
            <a:avLst/>
          </a:prstGeom>
          <a:noFill/>
        </p:spPr>
        <p:txBody>
          <a:bodyPr wrap="none" rtlCol="0">
            <a:spAutoFit/>
          </a:bodyPr>
          <a:lstStyle/>
          <a:p>
            <a:r>
              <a:rPr lang="en-US" sz="1200" dirty="0" smtClean="0"/>
              <a:t>Gas</a:t>
            </a:r>
            <a:endParaRPr lang="en-US" sz="1200" dirty="0"/>
          </a:p>
        </p:txBody>
      </p:sp>
      <p:sp>
        <p:nvSpPr>
          <p:cNvPr id="39" name="TextBox 38"/>
          <p:cNvSpPr txBox="1"/>
          <p:nvPr/>
        </p:nvSpPr>
        <p:spPr>
          <a:xfrm>
            <a:off x="2812441" y="3062845"/>
            <a:ext cx="401072" cy="307777"/>
          </a:xfrm>
          <a:prstGeom prst="rect">
            <a:avLst/>
          </a:prstGeom>
          <a:noFill/>
        </p:spPr>
        <p:txBody>
          <a:bodyPr wrap="none" rtlCol="0">
            <a:spAutoFit/>
          </a:bodyPr>
          <a:lstStyle/>
          <a:p>
            <a:r>
              <a:rPr lang="en-US" sz="1400" dirty="0" smtClean="0"/>
              <a:t>Oil</a:t>
            </a:r>
            <a:endParaRPr lang="en-US" sz="1400" dirty="0"/>
          </a:p>
        </p:txBody>
      </p:sp>
      <p:sp>
        <p:nvSpPr>
          <p:cNvPr id="40" name="TextBox 39"/>
          <p:cNvSpPr txBox="1"/>
          <p:nvPr/>
        </p:nvSpPr>
        <p:spPr>
          <a:xfrm>
            <a:off x="1821841" y="3139045"/>
            <a:ext cx="589329" cy="276999"/>
          </a:xfrm>
          <a:prstGeom prst="rect">
            <a:avLst/>
          </a:prstGeom>
          <a:noFill/>
        </p:spPr>
        <p:txBody>
          <a:bodyPr wrap="none" rtlCol="0">
            <a:spAutoFit/>
          </a:bodyPr>
          <a:lstStyle/>
          <a:p>
            <a:r>
              <a:rPr lang="en-US" sz="1200" dirty="0" smtClean="0"/>
              <a:t>Water</a:t>
            </a:r>
            <a:endParaRPr lang="en-US" sz="1200" dirty="0"/>
          </a:p>
        </p:txBody>
      </p:sp>
      <p:sp>
        <p:nvSpPr>
          <p:cNvPr id="41" name="Rectangle 40"/>
          <p:cNvSpPr/>
          <p:nvPr/>
        </p:nvSpPr>
        <p:spPr>
          <a:xfrm>
            <a:off x="5479441" y="3672445"/>
            <a:ext cx="1447800" cy="914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Petrochemical</a:t>
            </a:r>
          </a:p>
          <a:p>
            <a:pPr algn="ctr"/>
            <a:r>
              <a:rPr lang="en-US" sz="1400" dirty="0" smtClean="0"/>
              <a:t>Plants</a:t>
            </a:r>
            <a:endParaRPr lang="en-US" sz="1400" dirty="0"/>
          </a:p>
        </p:txBody>
      </p:sp>
      <p:cxnSp>
        <p:nvCxnSpPr>
          <p:cNvPr id="42" name="Straight Connector 41"/>
          <p:cNvCxnSpPr/>
          <p:nvPr/>
        </p:nvCxnSpPr>
        <p:spPr>
          <a:xfrm rot="5400000">
            <a:off x="4603141" y="3253345"/>
            <a:ext cx="1143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174641" y="3824845"/>
            <a:ext cx="304800" cy="0"/>
          </a:xfrm>
          <a:prstGeom prst="line">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869841" y="4205845"/>
            <a:ext cx="609600" cy="0"/>
          </a:xfrm>
          <a:prstGeom prst="line">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098441" y="3062845"/>
            <a:ext cx="612668" cy="253916"/>
          </a:xfrm>
          <a:prstGeom prst="rect">
            <a:avLst/>
          </a:prstGeom>
          <a:noFill/>
        </p:spPr>
        <p:txBody>
          <a:bodyPr wrap="none" rtlCol="0">
            <a:spAutoFit/>
          </a:bodyPr>
          <a:lstStyle/>
          <a:p>
            <a:r>
              <a:rPr lang="en-US" sz="1050" dirty="0" smtClean="0"/>
              <a:t>Ethane</a:t>
            </a:r>
            <a:endParaRPr lang="en-US" sz="1050" dirty="0"/>
          </a:p>
        </p:txBody>
      </p:sp>
      <p:sp>
        <p:nvSpPr>
          <p:cNvPr id="46" name="TextBox 45"/>
          <p:cNvSpPr txBox="1"/>
          <p:nvPr/>
        </p:nvSpPr>
        <p:spPr>
          <a:xfrm>
            <a:off x="5555641" y="2681845"/>
            <a:ext cx="696024" cy="253916"/>
          </a:xfrm>
          <a:prstGeom prst="rect">
            <a:avLst/>
          </a:prstGeom>
          <a:noFill/>
        </p:spPr>
        <p:txBody>
          <a:bodyPr wrap="none" rtlCol="0">
            <a:spAutoFit/>
          </a:bodyPr>
          <a:lstStyle/>
          <a:p>
            <a:r>
              <a:rPr lang="en-US" sz="1050" dirty="0" smtClean="0"/>
              <a:t>Propane</a:t>
            </a:r>
            <a:endParaRPr lang="en-US" sz="1050" dirty="0"/>
          </a:p>
        </p:txBody>
      </p:sp>
      <p:sp>
        <p:nvSpPr>
          <p:cNvPr id="47" name="Rectangle 46"/>
          <p:cNvSpPr/>
          <p:nvPr/>
        </p:nvSpPr>
        <p:spPr>
          <a:xfrm>
            <a:off x="3879241" y="5044045"/>
            <a:ext cx="1447800" cy="914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Oil Refineries</a:t>
            </a:r>
            <a:endParaRPr lang="en-US" dirty="0"/>
          </a:p>
        </p:txBody>
      </p:sp>
      <p:cxnSp>
        <p:nvCxnSpPr>
          <p:cNvPr id="48" name="Straight Connector 47"/>
          <p:cNvCxnSpPr/>
          <p:nvPr/>
        </p:nvCxnSpPr>
        <p:spPr>
          <a:xfrm rot="5400000">
            <a:off x="4184041" y="2986645"/>
            <a:ext cx="6096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926741" y="3862945"/>
            <a:ext cx="2362200" cy="0"/>
          </a:xfrm>
          <a:prstGeom prst="line">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184041" y="3291445"/>
            <a:ext cx="679994" cy="253916"/>
          </a:xfrm>
          <a:prstGeom prst="rect">
            <a:avLst/>
          </a:prstGeom>
          <a:noFill/>
        </p:spPr>
        <p:txBody>
          <a:bodyPr wrap="none" rtlCol="0">
            <a:spAutoFit/>
          </a:bodyPr>
          <a:lstStyle/>
          <a:p>
            <a:r>
              <a:rPr lang="en-US" sz="1050" dirty="0" smtClean="0"/>
              <a:t>Butanes</a:t>
            </a:r>
            <a:endParaRPr lang="en-US" sz="1050" dirty="0"/>
          </a:p>
        </p:txBody>
      </p:sp>
      <p:sp>
        <p:nvSpPr>
          <p:cNvPr id="51" name="TextBox 50"/>
          <p:cNvSpPr txBox="1"/>
          <p:nvPr/>
        </p:nvSpPr>
        <p:spPr>
          <a:xfrm>
            <a:off x="3498241" y="3062845"/>
            <a:ext cx="718466" cy="415498"/>
          </a:xfrm>
          <a:prstGeom prst="rect">
            <a:avLst/>
          </a:prstGeom>
          <a:noFill/>
        </p:spPr>
        <p:txBody>
          <a:bodyPr wrap="none" rtlCol="0">
            <a:spAutoFit/>
          </a:bodyPr>
          <a:lstStyle/>
          <a:p>
            <a:r>
              <a:rPr lang="en-US" sz="1050" dirty="0" smtClean="0"/>
              <a:t>Natural</a:t>
            </a:r>
          </a:p>
          <a:p>
            <a:r>
              <a:rPr lang="en-US" sz="1050" dirty="0" smtClean="0"/>
              <a:t>Gasoline</a:t>
            </a:r>
            <a:endParaRPr lang="en-US" sz="1050" dirty="0"/>
          </a:p>
        </p:txBody>
      </p:sp>
      <p:cxnSp>
        <p:nvCxnSpPr>
          <p:cNvPr id="52" name="Straight Connector 51"/>
          <p:cNvCxnSpPr/>
          <p:nvPr/>
        </p:nvCxnSpPr>
        <p:spPr>
          <a:xfrm rot="16200000" flipH="1">
            <a:off x="3803042" y="4358244"/>
            <a:ext cx="1371600" cy="2"/>
          </a:xfrm>
          <a:prstGeom prst="line">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flipH="1" flipV="1">
            <a:off x="6470041" y="5501245"/>
            <a:ext cx="12192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079641" y="4891645"/>
            <a:ext cx="228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308241" y="4739245"/>
            <a:ext cx="1268296" cy="246221"/>
          </a:xfrm>
          <a:prstGeom prst="rect">
            <a:avLst/>
          </a:prstGeom>
          <a:noFill/>
        </p:spPr>
        <p:txBody>
          <a:bodyPr wrap="none" rtlCol="0">
            <a:spAutoFit/>
          </a:bodyPr>
          <a:lstStyle/>
          <a:p>
            <a:r>
              <a:rPr lang="en-US" sz="1000" dirty="0" smtClean="0"/>
              <a:t>Unleaded Gasoline</a:t>
            </a:r>
            <a:endParaRPr lang="en-US" sz="1000" dirty="0"/>
          </a:p>
        </p:txBody>
      </p:sp>
      <p:sp>
        <p:nvSpPr>
          <p:cNvPr id="56" name="TextBox 55"/>
          <p:cNvSpPr txBox="1"/>
          <p:nvPr/>
        </p:nvSpPr>
        <p:spPr>
          <a:xfrm>
            <a:off x="7308241" y="5044045"/>
            <a:ext cx="540533" cy="246221"/>
          </a:xfrm>
          <a:prstGeom prst="rect">
            <a:avLst/>
          </a:prstGeom>
          <a:noFill/>
        </p:spPr>
        <p:txBody>
          <a:bodyPr wrap="none" rtlCol="0">
            <a:spAutoFit/>
          </a:bodyPr>
          <a:lstStyle/>
          <a:p>
            <a:r>
              <a:rPr lang="en-US" sz="1000" dirty="0" smtClean="0"/>
              <a:t>Diesel</a:t>
            </a:r>
            <a:endParaRPr lang="en-US" sz="1000" dirty="0"/>
          </a:p>
        </p:txBody>
      </p:sp>
      <p:sp>
        <p:nvSpPr>
          <p:cNvPr id="57" name="TextBox 56"/>
          <p:cNvSpPr txBox="1"/>
          <p:nvPr/>
        </p:nvSpPr>
        <p:spPr>
          <a:xfrm>
            <a:off x="7308241" y="5653645"/>
            <a:ext cx="609462" cy="246221"/>
          </a:xfrm>
          <a:prstGeom prst="rect">
            <a:avLst/>
          </a:prstGeom>
          <a:noFill/>
        </p:spPr>
        <p:txBody>
          <a:bodyPr wrap="none" rtlCol="0">
            <a:spAutoFit/>
          </a:bodyPr>
          <a:lstStyle/>
          <a:p>
            <a:r>
              <a:rPr lang="en-US" sz="1000" dirty="0" smtClean="0"/>
              <a:t>Asphalt</a:t>
            </a:r>
            <a:endParaRPr lang="en-US" sz="1000" dirty="0"/>
          </a:p>
        </p:txBody>
      </p:sp>
      <p:sp>
        <p:nvSpPr>
          <p:cNvPr id="58" name="TextBox 57"/>
          <p:cNvSpPr txBox="1"/>
          <p:nvPr/>
        </p:nvSpPr>
        <p:spPr>
          <a:xfrm>
            <a:off x="7308241" y="5348845"/>
            <a:ext cx="638316" cy="246221"/>
          </a:xfrm>
          <a:prstGeom prst="rect">
            <a:avLst/>
          </a:prstGeom>
          <a:noFill/>
        </p:spPr>
        <p:txBody>
          <a:bodyPr wrap="none" rtlCol="0">
            <a:spAutoFit/>
          </a:bodyPr>
          <a:lstStyle/>
          <a:p>
            <a:r>
              <a:rPr lang="en-US" sz="1000" dirty="0" smtClean="0"/>
              <a:t>Jet Fuel</a:t>
            </a:r>
            <a:endParaRPr lang="en-US" sz="1000" dirty="0"/>
          </a:p>
        </p:txBody>
      </p:sp>
      <p:cxnSp>
        <p:nvCxnSpPr>
          <p:cNvPr id="59" name="Straight Connector 58"/>
          <p:cNvCxnSpPr/>
          <p:nvPr/>
        </p:nvCxnSpPr>
        <p:spPr>
          <a:xfrm>
            <a:off x="7079641" y="5196445"/>
            <a:ext cx="228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079641" y="5501245"/>
            <a:ext cx="228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079641" y="5806045"/>
            <a:ext cx="228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079641" y="6110845"/>
            <a:ext cx="228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7308241" y="5958445"/>
            <a:ext cx="503664" cy="246221"/>
          </a:xfrm>
          <a:prstGeom prst="rect">
            <a:avLst/>
          </a:prstGeom>
          <a:noFill/>
        </p:spPr>
        <p:txBody>
          <a:bodyPr wrap="none" rtlCol="0">
            <a:spAutoFit/>
          </a:bodyPr>
          <a:lstStyle/>
          <a:p>
            <a:r>
              <a:rPr lang="en-US" sz="1000" dirty="0" smtClean="0"/>
              <a:t>Other</a:t>
            </a:r>
            <a:endParaRPr lang="en-US" sz="1000" dirty="0"/>
          </a:p>
        </p:txBody>
      </p:sp>
      <p:cxnSp>
        <p:nvCxnSpPr>
          <p:cNvPr id="64" name="Straight Connector 63"/>
          <p:cNvCxnSpPr>
            <a:stCxn id="47" idx="3"/>
          </p:cNvCxnSpPr>
          <p:nvPr/>
        </p:nvCxnSpPr>
        <p:spPr>
          <a:xfrm>
            <a:off x="5327041" y="5501245"/>
            <a:ext cx="1752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flipH="1" flipV="1">
            <a:off x="6470041" y="3977245"/>
            <a:ext cx="12192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079641" y="3367645"/>
            <a:ext cx="228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308241" y="3215245"/>
            <a:ext cx="949299" cy="246221"/>
          </a:xfrm>
          <a:prstGeom prst="rect">
            <a:avLst/>
          </a:prstGeom>
          <a:noFill/>
        </p:spPr>
        <p:txBody>
          <a:bodyPr wrap="none" rtlCol="0">
            <a:spAutoFit/>
          </a:bodyPr>
          <a:lstStyle/>
          <a:p>
            <a:r>
              <a:rPr lang="en-US" sz="1000" dirty="0" smtClean="0"/>
              <a:t>Glad Baggies</a:t>
            </a:r>
            <a:endParaRPr lang="en-US" sz="1000" dirty="0"/>
          </a:p>
        </p:txBody>
      </p:sp>
      <p:sp>
        <p:nvSpPr>
          <p:cNvPr id="68" name="TextBox 67"/>
          <p:cNvSpPr txBox="1"/>
          <p:nvPr/>
        </p:nvSpPr>
        <p:spPr>
          <a:xfrm>
            <a:off x="7308241" y="3520045"/>
            <a:ext cx="625492" cy="246221"/>
          </a:xfrm>
          <a:prstGeom prst="rect">
            <a:avLst/>
          </a:prstGeom>
          <a:noFill/>
        </p:spPr>
        <p:txBody>
          <a:bodyPr wrap="none" rtlCol="0">
            <a:spAutoFit/>
          </a:bodyPr>
          <a:lstStyle/>
          <a:p>
            <a:r>
              <a:rPr lang="en-US" sz="1000" dirty="0" smtClean="0"/>
              <a:t>Plastics</a:t>
            </a:r>
            <a:endParaRPr lang="en-US" sz="1000" dirty="0"/>
          </a:p>
        </p:txBody>
      </p:sp>
      <p:sp>
        <p:nvSpPr>
          <p:cNvPr id="69" name="TextBox 68"/>
          <p:cNvSpPr txBox="1"/>
          <p:nvPr/>
        </p:nvSpPr>
        <p:spPr>
          <a:xfrm>
            <a:off x="7308241" y="4129645"/>
            <a:ext cx="667170" cy="246221"/>
          </a:xfrm>
          <a:prstGeom prst="rect">
            <a:avLst/>
          </a:prstGeom>
          <a:noFill/>
        </p:spPr>
        <p:txBody>
          <a:bodyPr wrap="none" rtlCol="0">
            <a:spAutoFit/>
          </a:bodyPr>
          <a:lstStyle/>
          <a:p>
            <a:r>
              <a:rPr lang="en-US" sz="1000" dirty="0" smtClean="0"/>
              <a:t>Alcohols</a:t>
            </a:r>
            <a:endParaRPr lang="en-US" sz="1000" dirty="0"/>
          </a:p>
        </p:txBody>
      </p:sp>
      <p:sp>
        <p:nvSpPr>
          <p:cNvPr id="70" name="TextBox 69"/>
          <p:cNvSpPr txBox="1"/>
          <p:nvPr/>
        </p:nvSpPr>
        <p:spPr>
          <a:xfrm>
            <a:off x="7308241" y="3824845"/>
            <a:ext cx="766557" cy="246221"/>
          </a:xfrm>
          <a:prstGeom prst="rect">
            <a:avLst/>
          </a:prstGeom>
          <a:noFill/>
        </p:spPr>
        <p:txBody>
          <a:bodyPr wrap="none" rtlCol="0">
            <a:spAutoFit/>
          </a:bodyPr>
          <a:lstStyle/>
          <a:p>
            <a:r>
              <a:rPr lang="en-US" sz="1000" dirty="0" smtClean="0"/>
              <a:t>Styrofoam</a:t>
            </a:r>
            <a:endParaRPr lang="en-US" sz="1000" dirty="0"/>
          </a:p>
        </p:txBody>
      </p:sp>
      <p:cxnSp>
        <p:nvCxnSpPr>
          <p:cNvPr id="71" name="Straight Connector 70"/>
          <p:cNvCxnSpPr/>
          <p:nvPr/>
        </p:nvCxnSpPr>
        <p:spPr>
          <a:xfrm>
            <a:off x="7079641" y="3672445"/>
            <a:ext cx="228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079641" y="3977245"/>
            <a:ext cx="228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079641" y="4282045"/>
            <a:ext cx="228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079641" y="4586845"/>
            <a:ext cx="228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7308241" y="4434445"/>
            <a:ext cx="1136850" cy="246221"/>
          </a:xfrm>
          <a:prstGeom prst="rect">
            <a:avLst/>
          </a:prstGeom>
          <a:noFill/>
        </p:spPr>
        <p:txBody>
          <a:bodyPr wrap="none" rtlCol="0">
            <a:spAutoFit/>
          </a:bodyPr>
          <a:lstStyle/>
          <a:p>
            <a:r>
              <a:rPr lang="en-US" sz="1000" dirty="0" smtClean="0"/>
              <a:t>Other Chemicals</a:t>
            </a:r>
          </a:p>
        </p:txBody>
      </p:sp>
      <p:cxnSp>
        <p:nvCxnSpPr>
          <p:cNvPr id="76" name="Straight Connector 75"/>
          <p:cNvCxnSpPr>
            <a:stCxn id="41" idx="3"/>
          </p:cNvCxnSpPr>
          <p:nvPr/>
        </p:nvCxnSpPr>
        <p:spPr>
          <a:xfrm>
            <a:off x="6927241" y="4129645"/>
            <a:ext cx="1524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869841" y="2910445"/>
            <a:ext cx="2286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250841" y="2910445"/>
            <a:ext cx="1828800" cy="0"/>
          </a:xfrm>
          <a:prstGeom prst="line">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808156" y="4485245"/>
            <a:ext cx="776175" cy="553998"/>
          </a:xfrm>
          <a:prstGeom prst="rect">
            <a:avLst/>
          </a:prstGeom>
          <a:noFill/>
        </p:spPr>
        <p:txBody>
          <a:bodyPr wrap="none" rtlCol="0">
            <a:spAutoFit/>
          </a:bodyPr>
          <a:lstStyle/>
          <a:p>
            <a:r>
              <a:rPr lang="en-US" sz="1000" dirty="0" smtClean="0"/>
              <a:t>Propane,</a:t>
            </a:r>
          </a:p>
          <a:p>
            <a:r>
              <a:rPr lang="en-US" sz="1000" dirty="0" smtClean="0"/>
              <a:t>Butanes,</a:t>
            </a:r>
          </a:p>
          <a:p>
            <a:r>
              <a:rPr lang="en-US" sz="1000" dirty="0" smtClean="0"/>
              <a:t>Gasoline's</a:t>
            </a:r>
          </a:p>
        </p:txBody>
      </p:sp>
      <p:cxnSp>
        <p:nvCxnSpPr>
          <p:cNvPr id="80" name="Straight Connector 79"/>
          <p:cNvCxnSpPr/>
          <p:nvPr/>
        </p:nvCxnSpPr>
        <p:spPr>
          <a:xfrm rot="5400000" flipH="1" flipV="1">
            <a:off x="4450741" y="4624945"/>
            <a:ext cx="838200" cy="0"/>
          </a:xfrm>
          <a:prstGeom prst="line">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308241" y="2758045"/>
            <a:ext cx="1539204" cy="246221"/>
          </a:xfrm>
          <a:prstGeom prst="rect">
            <a:avLst/>
          </a:prstGeom>
          <a:noFill/>
        </p:spPr>
        <p:txBody>
          <a:bodyPr wrap="none" rtlCol="0">
            <a:spAutoFit/>
          </a:bodyPr>
          <a:lstStyle/>
          <a:p>
            <a:r>
              <a:rPr lang="en-US" sz="1000" dirty="0" smtClean="0"/>
              <a:t>Home Heating, Cooking</a:t>
            </a:r>
            <a:endParaRPr lang="en-US" sz="1000" dirty="0"/>
          </a:p>
        </p:txBody>
      </p:sp>
      <p:cxnSp>
        <p:nvCxnSpPr>
          <p:cNvPr id="82" name="Straight Connector 81"/>
          <p:cNvCxnSpPr/>
          <p:nvPr/>
        </p:nvCxnSpPr>
        <p:spPr>
          <a:xfrm rot="5400000">
            <a:off x="7003441" y="2986645"/>
            <a:ext cx="1524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079641" y="3062845"/>
            <a:ext cx="228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308241" y="2910445"/>
            <a:ext cx="1835759" cy="246221"/>
          </a:xfrm>
          <a:prstGeom prst="rect">
            <a:avLst/>
          </a:prstGeom>
          <a:noFill/>
        </p:spPr>
        <p:txBody>
          <a:bodyPr wrap="none" rtlCol="0">
            <a:spAutoFit/>
          </a:bodyPr>
          <a:lstStyle/>
          <a:p>
            <a:r>
              <a:rPr lang="en-US" sz="1000" dirty="0" smtClean="0"/>
              <a:t>Transportation, Industrial fuel</a:t>
            </a:r>
            <a:endParaRPr lang="en-US" sz="1000" dirty="0"/>
          </a:p>
        </p:txBody>
      </p:sp>
      <p:sp>
        <p:nvSpPr>
          <p:cNvPr id="85" name="TextBox 84"/>
          <p:cNvSpPr txBox="1"/>
          <p:nvPr/>
        </p:nvSpPr>
        <p:spPr>
          <a:xfrm>
            <a:off x="7308241" y="2148445"/>
            <a:ext cx="1824538" cy="246221"/>
          </a:xfrm>
          <a:prstGeom prst="rect">
            <a:avLst/>
          </a:prstGeom>
          <a:noFill/>
        </p:spPr>
        <p:txBody>
          <a:bodyPr wrap="none" rtlCol="0">
            <a:spAutoFit/>
          </a:bodyPr>
          <a:lstStyle/>
          <a:p>
            <a:r>
              <a:rPr lang="en-US" sz="1000" dirty="0" smtClean="0"/>
              <a:t>CNG (Fleet Fuel, Buses, etc)</a:t>
            </a:r>
            <a:endParaRPr lang="en-US" sz="1000" dirty="0"/>
          </a:p>
        </p:txBody>
      </p:sp>
      <p:cxnSp>
        <p:nvCxnSpPr>
          <p:cNvPr id="86" name="Straight Connector 85"/>
          <p:cNvCxnSpPr/>
          <p:nvPr/>
        </p:nvCxnSpPr>
        <p:spPr>
          <a:xfrm>
            <a:off x="7079641" y="2300845"/>
            <a:ext cx="228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47" idx="1"/>
          </p:cNvCxnSpPr>
          <p:nvPr/>
        </p:nvCxnSpPr>
        <p:spPr>
          <a:xfrm>
            <a:off x="2812441" y="5501245"/>
            <a:ext cx="1066800" cy="0"/>
          </a:xfrm>
          <a:prstGeom prst="line">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2736241" y="4282045"/>
            <a:ext cx="152400" cy="914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a:off x="2888641" y="4510645"/>
            <a:ext cx="933269" cy="461665"/>
          </a:xfrm>
          <a:prstGeom prst="rect">
            <a:avLst/>
          </a:prstGeom>
          <a:noFill/>
        </p:spPr>
        <p:txBody>
          <a:bodyPr wrap="none" rtlCol="0">
            <a:spAutoFit/>
          </a:bodyPr>
          <a:lstStyle/>
          <a:p>
            <a:r>
              <a:rPr lang="en-US" sz="1200" dirty="0" smtClean="0"/>
              <a:t>Interstate Oil</a:t>
            </a:r>
          </a:p>
          <a:p>
            <a:r>
              <a:rPr lang="en-US" sz="1200" dirty="0" smtClean="0"/>
              <a:t>Pipelines</a:t>
            </a:r>
            <a:endParaRPr lang="en-US" sz="1200" dirty="0"/>
          </a:p>
        </p:txBody>
      </p:sp>
      <p:sp>
        <p:nvSpPr>
          <p:cNvPr id="90" name="TextBox 89"/>
          <p:cNvSpPr txBox="1"/>
          <p:nvPr/>
        </p:nvSpPr>
        <p:spPr>
          <a:xfrm>
            <a:off x="4565041" y="3596245"/>
            <a:ext cx="696024" cy="253916"/>
          </a:xfrm>
          <a:prstGeom prst="rect">
            <a:avLst/>
          </a:prstGeom>
          <a:noFill/>
        </p:spPr>
        <p:txBody>
          <a:bodyPr wrap="none" rtlCol="0">
            <a:spAutoFit/>
          </a:bodyPr>
          <a:lstStyle/>
          <a:p>
            <a:r>
              <a:rPr lang="en-US" sz="1050" dirty="0" smtClean="0"/>
              <a:t>Propane</a:t>
            </a:r>
            <a:endParaRPr lang="en-US" sz="1050" dirty="0"/>
          </a:p>
        </p:txBody>
      </p:sp>
      <p:cxnSp>
        <p:nvCxnSpPr>
          <p:cNvPr id="91" name="Straight Connector 90"/>
          <p:cNvCxnSpPr/>
          <p:nvPr/>
        </p:nvCxnSpPr>
        <p:spPr>
          <a:xfrm rot="16200000" flipH="1">
            <a:off x="4717442" y="4053444"/>
            <a:ext cx="304800" cy="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6200000" flipH="1">
            <a:off x="4450740" y="3100944"/>
            <a:ext cx="838202" cy="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079641" y="2910445"/>
            <a:ext cx="228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221641" y="1043948"/>
            <a:ext cx="381000" cy="152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a:off x="628129" y="988742"/>
            <a:ext cx="2988790" cy="276999"/>
          </a:xfrm>
          <a:prstGeom prst="rect">
            <a:avLst/>
          </a:prstGeom>
          <a:noFill/>
        </p:spPr>
        <p:txBody>
          <a:bodyPr wrap="square" rtlCol="0">
            <a:spAutoFit/>
          </a:bodyPr>
          <a:lstStyle/>
          <a:p>
            <a:r>
              <a:rPr lang="en-US" sz="1200" dirty="0" smtClean="0"/>
              <a:t>Exploration and Production (</a:t>
            </a:r>
            <a:r>
              <a:rPr lang="en-US" sz="1200" b="1" dirty="0" smtClean="0">
                <a:solidFill>
                  <a:srgbClr val="C00000"/>
                </a:solidFill>
              </a:rPr>
              <a:t>Upstream</a:t>
            </a:r>
            <a:r>
              <a:rPr lang="en-US" sz="1200" dirty="0" smtClean="0"/>
              <a:t>)</a:t>
            </a:r>
            <a:endParaRPr lang="en-US" sz="1200" dirty="0"/>
          </a:p>
        </p:txBody>
      </p:sp>
      <p:sp>
        <p:nvSpPr>
          <p:cNvPr id="96" name="Rectangle 95"/>
          <p:cNvSpPr/>
          <p:nvPr/>
        </p:nvSpPr>
        <p:spPr>
          <a:xfrm>
            <a:off x="221641" y="1263193"/>
            <a:ext cx="381000" cy="152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p:cNvSpPr txBox="1"/>
          <p:nvPr/>
        </p:nvSpPr>
        <p:spPr>
          <a:xfrm>
            <a:off x="628127" y="1200893"/>
            <a:ext cx="5313378" cy="276999"/>
          </a:xfrm>
          <a:prstGeom prst="rect">
            <a:avLst/>
          </a:prstGeom>
          <a:noFill/>
        </p:spPr>
        <p:txBody>
          <a:bodyPr wrap="none" rtlCol="0">
            <a:spAutoFit/>
          </a:bodyPr>
          <a:lstStyle/>
          <a:p>
            <a:r>
              <a:rPr lang="en-US" sz="1200" dirty="0" smtClean="0"/>
              <a:t>Gathering, Compression, Treating, Processing, Transportation (</a:t>
            </a:r>
            <a:r>
              <a:rPr lang="en-US" sz="1200" b="1" dirty="0" smtClean="0">
                <a:solidFill>
                  <a:srgbClr val="0070C0"/>
                </a:solidFill>
              </a:rPr>
              <a:t>Midstream</a:t>
            </a:r>
            <a:r>
              <a:rPr lang="en-US" sz="1200" dirty="0" smtClean="0"/>
              <a:t>)</a:t>
            </a:r>
            <a:endParaRPr lang="en-US" sz="1200" dirty="0"/>
          </a:p>
        </p:txBody>
      </p:sp>
      <p:sp>
        <p:nvSpPr>
          <p:cNvPr id="98" name="Rectangle 97"/>
          <p:cNvSpPr/>
          <p:nvPr/>
        </p:nvSpPr>
        <p:spPr>
          <a:xfrm>
            <a:off x="221641" y="1491221"/>
            <a:ext cx="381000"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p:cNvSpPr txBox="1"/>
          <p:nvPr/>
        </p:nvSpPr>
        <p:spPr>
          <a:xfrm>
            <a:off x="628128" y="1414562"/>
            <a:ext cx="3161614" cy="276999"/>
          </a:xfrm>
          <a:prstGeom prst="rect">
            <a:avLst/>
          </a:prstGeom>
          <a:noFill/>
        </p:spPr>
        <p:txBody>
          <a:bodyPr wrap="square" rtlCol="0">
            <a:spAutoFit/>
          </a:bodyPr>
          <a:lstStyle/>
          <a:p>
            <a:r>
              <a:rPr lang="en-US" sz="1200" dirty="0" smtClean="0"/>
              <a:t>Petrochemical and Refining (</a:t>
            </a:r>
            <a:r>
              <a:rPr lang="en-US" sz="1200" b="1" dirty="0" smtClean="0">
                <a:solidFill>
                  <a:srgbClr val="00B050"/>
                </a:solidFill>
              </a:rPr>
              <a:t>Downstream</a:t>
            </a:r>
            <a:r>
              <a:rPr lang="en-US" sz="1200" dirty="0" smtClean="0"/>
              <a:t>)</a:t>
            </a:r>
            <a:endParaRPr lang="en-US" sz="1200" dirty="0"/>
          </a:p>
        </p:txBody>
      </p:sp>
      <p:sp>
        <p:nvSpPr>
          <p:cNvPr id="100" name="Slide Number Placeholder 105"/>
          <p:cNvSpPr txBox="1">
            <a:spLocks/>
          </p:cNvSpPr>
          <p:nvPr/>
        </p:nvSpPr>
        <p:spPr>
          <a:xfrm>
            <a:off x="146304" y="6621780"/>
            <a:ext cx="45719" cy="45719"/>
          </a:xfrm>
          <a:prstGeom prst="ellipse">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01" name="Rectangle 100"/>
          <p:cNvSpPr/>
          <p:nvPr/>
        </p:nvSpPr>
        <p:spPr>
          <a:xfrm>
            <a:off x="740196" y="4508665"/>
            <a:ext cx="381000" cy="457200"/>
          </a:xfrm>
          <a:prstGeom prst="rect">
            <a:avLst/>
          </a:prstGeom>
          <a:gradFill>
            <a:gsLst>
              <a:gs pos="0">
                <a:srgbClr val="FF0000"/>
              </a:gs>
              <a:gs pos="45000">
                <a:srgbClr val="FF7A00"/>
              </a:gs>
              <a:gs pos="70000">
                <a:srgbClr val="FF0300"/>
              </a:gs>
              <a:gs pos="100000">
                <a:srgbClr val="4D0808"/>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2105858" y="4001985"/>
            <a:ext cx="172193" cy="298862"/>
          </a:xfrm>
          <a:prstGeom prst="rect">
            <a:avLst/>
          </a:prstGeom>
          <a:gradFill>
            <a:gsLst>
              <a:gs pos="0">
                <a:srgbClr val="FF0000"/>
              </a:gs>
              <a:gs pos="45000">
                <a:srgbClr val="FF7A00"/>
              </a:gs>
              <a:gs pos="70000">
                <a:srgbClr val="FF0300"/>
              </a:gs>
              <a:gs pos="100000">
                <a:srgbClr val="4D0808"/>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p:cNvSpPr/>
          <p:nvPr/>
        </p:nvSpPr>
        <p:spPr>
          <a:xfrm>
            <a:off x="2448263" y="4000006"/>
            <a:ext cx="172193" cy="298862"/>
          </a:xfrm>
          <a:prstGeom prst="rect">
            <a:avLst/>
          </a:prstGeom>
          <a:gradFill>
            <a:gsLst>
              <a:gs pos="0">
                <a:srgbClr val="FF0000"/>
              </a:gs>
              <a:gs pos="45000">
                <a:srgbClr val="FF7A00"/>
              </a:gs>
              <a:gs pos="70000">
                <a:srgbClr val="FF0300"/>
              </a:gs>
              <a:gs pos="100000">
                <a:srgbClr val="4D0808"/>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p:cNvSpPr txBox="1"/>
          <p:nvPr/>
        </p:nvSpPr>
        <p:spPr>
          <a:xfrm>
            <a:off x="0" y="381484"/>
            <a:ext cx="8847445" cy="461665"/>
          </a:xfrm>
          <a:prstGeom prst="rect">
            <a:avLst/>
          </a:prstGeom>
          <a:noFill/>
        </p:spPr>
        <p:txBody>
          <a:bodyPr wrap="square" rtlCol="0">
            <a:spAutoFit/>
          </a:bodyPr>
          <a:lstStyle/>
          <a:p>
            <a:pPr algn="r"/>
            <a:r>
              <a:rPr lang="en-US" sz="2400" b="1" dirty="0" smtClean="0">
                <a:solidFill>
                  <a:schemeClr val="bg1"/>
                </a:solidFill>
                <a:latin typeface="Arial" panose="020B0604020202020204" pitchFamily="34" charset="0"/>
                <a:cs typeface="Arial" panose="020B0604020202020204" pitchFamily="34" charset="0"/>
              </a:rPr>
              <a:t>Segments of the Oil and Gas Industry</a:t>
            </a:r>
            <a:endParaRPr lang="en-US" sz="2400" b="1" dirty="0">
              <a:solidFill>
                <a:schemeClr val="bg1"/>
              </a:solidFill>
              <a:latin typeface="Arial" panose="020B0604020202020204" pitchFamily="34" charset="0"/>
              <a:cs typeface="Arial" panose="020B0604020202020204" pitchFamily="34" charset="0"/>
            </a:endParaRPr>
          </a:p>
        </p:txBody>
      </p:sp>
      <p:sp>
        <p:nvSpPr>
          <p:cNvPr id="103" name="Rectangle 102"/>
          <p:cNvSpPr/>
          <p:nvPr/>
        </p:nvSpPr>
        <p:spPr>
          <a:xfrm>
            <a:off x="3326791" y="2072244"/>
            <a:ext cx="359384" cy="15660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cxnSp>
        <p:nvCxnSpPr>
          <p:cNvPr id="111" name="Straight Connector 110"/>
          <p:cNvCxnSpPr/>
          <p:nvPr/>
        </p:nvCxnSpPr>
        <p:spPr>
          <a:xfrm>
            <a:off x="2014538" y="2147888"/>
            <a:ext cx="797903" cy="557"/>
          </a:xfrm>
          <a:prstGeom prst="line">
            <a:avLst/>
          </a:prstGeom>
          <a:ln>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2226653" y="2067482"/>
            <a:ext cx="359384" cy="15660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15" name="TextBox 114"/>
          <p:cNvSpPr txBox="1"/>
          <p:nvPr/>
        </p:nvSpPr>
        <p:spPr>
          <a:xfrm>
            <a:off x="2145690" y="1613736"/>
            <a:ext cx="1521570" cy="276999"/>
          </a:xfrm>
          <a:prstGeom prst="rect">
            <a:avLst/>
          </a:prstGeom>
          <a:noFill/>
        </p:spPr>
        <p:txBody>
          <a:bodyPr wrap="none" rtlCol="0">
            <a:spAutoFit/>
          </a:bodyPr>
          <a:lstStyle/>
          <a:p>
            <a:r>
              <a:rPr lang="en-US" sz="1200" dirty="0" smtClean="0"/>
              <a:t>Gathering Pipelines</a:t>
            </a:r>
            <a:endParaRPr lang="en-US" sz="1200" dirty="0"/>
          </a:p>
        </p:txBody>
      </p:sp>
      <p:cxnSp>
        <p:nvCxnSpPr>
          <p:cNvPr id="117" name="Straight Arrow Connector 116"/>
          <p:cNvCxnSpPr/>
          <p:nvPr/>
        </p:nvCxnSpPr>
        <p:spPr>
          <a:xfrm flipH="1">
            <a:off x="2387295" y="1828800"/>
            <a:ext cx="193980" cy="2005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3281363" y="1843088"/>
            <a:ext cx="229883" cy="181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69163" y="6211732"/>
            <a:ext cx="3367178" cy="261610"/>
          </a:xfrm>
          <a:prstGeom prst="rect">
            <a:avLst/>
          </a:prstGeom>
          <a:noFill/>
        </p:spPr>
        <p:txBody>
          <a:bodyPr wrap="square" rtlCol="0">
            <a:spAutoFit/>
          </a:bodyPr>
          <a:lstStyle/>
          <a:p>
            <a:r>
              <a:rPr lang="en-US" sz="1100" dirty="0" smtClean="0"/>
              <a:t>Source: </a:t>
            </a:r>
            <a:r>
              <a:rPr lang="en-US" sz="1100" dirty="0" err="1" smtClean="0"/>
              <a:t>MarkWest</a:t>
            </a:r>
            <a:r>
              <a:rPr lang="en-US" sz="1100" dirty="0" smtClean="0"/>
              <a:t> Energy Partners</a:t>
            </a:r>
            <a:endParaRPr lang="en-US" sz="1100" dirty="0"/>
          </a:p>
        </p:txBody>
      </p:sp>
    </p:spTree>
    <p:extLst>
      <p:ext uri="{BB962C8B-B14F-4D97-AF65-F5344CB8AC3E}">
        <p14:creationId xmlns:p14="http://schemas.microsoft.com/office/powerpoint/2010/main" val="354115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
          <p:cNvSpPr txBox="1">
            <a:spLocks/>
          </p:cNvSpPr>
          <p:nvPr/>
        </p:nvSpPr>
        <p:spPr>
          <a:xfrm>
            <a:off x="1139483" y="2547938"/>
            <a:ext cx="6893169" cy="1752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smtClean="0">
                <a:solidFill>
                  <a:schemeClr val="tx2"/>
                </a:solidFill>
                <a:latin typeface="Arial" charset="0"/>
                <a:cs typeface="Arial" charset="0"/>
              </a:rPr>
              <a:t>Exploration/Production, Midstream, and Downstream 101</a:t>
            </a:r>
          </a:p>
        </p:txBody>
      </p:sp>
    </p:spTree>
    <p:extLst>
      <p:ext uri="{BB962C8B-B14F-4D97-AF65-F5344CB8AC3E}">
        <p14:creationId xmlns:p14="http://schemas.microsoft.com/office/powerpoint/2010/main" val="2113762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6025" cy="1150938"/>
          </a:xfrm>
        </p:spPr>
        <p:txBody>
          <a:bodyPr>
            <a:normAutofit/>
          </a:bodyPr>
          <a:lstStyle/>
          <a:p>
            <a:pPr algn="r">
              <a:defRPr/>
            </a:pPr>
            <a:r>
              <a:rPr lang="en-US" sz="2400" dirty="0" smtClean="0">
                <a:latin typeface="Arial" panose="020B0604020202020204" pitchFamily="34" charset="0"/>
                <a:cs typeface="Arial" panose="020B0604020202020204" pitchFamily="34" charset="0"/>
              </a:rPr>
              <a:t>Steps in Drilling</a:t>
            </a:r>
            <a:endParaRPr lang="en-US" sz="2400" dirty="0">
              <a:latin typeface="Arial" panose="020B0604020202020204" pitchFamily="34" charset="0"/>
              <a:cs typeface="Arial" panose="020B0604020202020204" pitchFamily="34" charset="0"/>
            </a:endParaRPr>
          </a:p>
        </p:txBody>
      </p:sp>
      <p:sp>
        <p:nvSpPr>
          <p:cNvPr id="3" name="Rectangle 3"/>
          <p:cNvSpPr>
            <a:spLocks noChangeArrowheads="1"/>
          </p:cNvSpPr>
          <p:nvPr/>
        </p:nvSpPr>
        <p:spPr bwMode="auto">
          <a:xfrm>
            <a:off x="314325" y="1005411"/>
            <a:ext cx="8529638"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200" b="1" u="sng" dirty="0" smtClean="0">
                <a:solidFill>
                  <a:srgbClr val="000000"/>
                </a:solidFill>
                <a:latin typeface="Arial" panose="020B0604020202020204" pitchFamily="34" charset="0"/>
                <a:cs typeface="Arial" panose="020B0604020202020204" pitchFamily="34" charset="0"/>
              </a:rPr>
              <a:t>Land Acquisition/Site Preparation </a:t>
            </a:r>
            <a:endParaRPr lang="en-US" sz="2200" b="1" u="sng" dirty="0">
              <a:solidFill>
                <a:srgbClr val="000000"/>
              </a:solidFill>
              <a:latin typeface="Arial" panose="020B0604020202020204" pitchFamily="34" charset="0"/>
              <a:cs typeface="Arial" panose="020B0604020202020204" pitchFamily="34" charset="0"/>
            </a:endParaRPr>
          </a:p>
          <a:p>
            <a:pPr>
              <a:defRPr/>
            </a:pPr>
            <a:endParaRPr lang="en-US" sz="16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2200" dirty="0" smtClean="0">
                <a:solidFill>
                  <a:srgbClr val="000000"/>
                </a:solidFill>
                <a:latin typeface="Arial" panose="020B0604020202020204" pitchFamily="34" charset="0"/>
                <a:cs typeface="Arial" panose="020B0604020202020204" pitchFamily="34" charset="0"/>
              </a:rPr>
              <a:t>Obtain rights from landowner.</a:t>
            </a:r>
          </a:p>
          <a:p>
            <a:pPr marL="342900" indent="-342900">
              <a:buClr>
                <a:schemeClr val="accent1"/>
              </a:buClr>
              <a:buFont typeface="Arial" pitchFamily="34" charset="0"/>
              <a:buChar char="•"/>
              <a:defRPr/>
            </a:pPr>
            <a:endParaRPr lang="en-US" sz="22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2200" dirty="0" smtClean="0">
                <a:solidFill>
                  <a:srgbClr val="000000"/>
                </a:solidFill>
                <a:latin typeface="Arial" panose="020B0604020202020204" pitchFamily="34" charset="0"/>
                <a:cs typeface="Arial" panose="020B0604020202020204" pitchFamily="34" charset="0"/>
              </a:rPr>
              <a:t>Educated landowner is an ideal partner.</a:t>
            </a:r>
          </a:p>
          <a:p>
            <a:pPr marL="342900" indent="-342900">
              <a:buClr>
                <a:schemeClr val="accent1"/>
              </a:buClr>
              <a:buFont typeface="Arial" pitchFamily="34" charset="0"/>
              <a:buChar char="•"/>
              <a:defRPr/>
            </a:pPr>
            <a:endParaRPr lang="en-US" sz="22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2200" dirty="0" smtClean="0">
                <a:solidFill>
                  <a:srgbClr val="000000"/>
                </a:solidFill>
                <a:latin typeface="Arial" panose="020B0604020202020204" pitchFamily="34" charset="0"/>
                <a:cs typeface="Arial" panose="020B0604020202020204" pitchFamily="34" charset="0"/>
              </a:rPr>
              <a:t>“</a:t>
            </a:r>
            <a:r>
              <a:rPr lang="en-US" sz="2200" dirty="0">
                <a:solidFill>
                  <a:srgbClr val="000000"/>
                </a:solidFill>
                <a:latin typeface="Arial" panose="020B0604020202020204" pitchFamily="34" charset="0"/>
                <a:cs typeface="Arial" panose="020B0604020202020204" pitchFamily="34" charset="0"/>
              </a:rPr>
              <a:t>P</a:t>
            </a:r>
            <a:r>
              <a:rPr lang="en-US" sz="2200" dirty="0" smtClean="0">
                <a:solidFill>
                  <a:srgbClr val="000000"/>
                </a:solidFill>
                <a:latin typeface="Arial" panose="020B0604020202020204" pitchFamily="34" charset="0"/>
                <a:cs typeface="Arial" panose="020B0604020202020204" pitchFamily="34" charset="0"/>
              </a:rPr>
              <a:t>roduction unit” - contiguous parcels of land combined for development. </a:t>
            </a:r>
          </a:p>
          <a:p>
            <a:pPr marL="342900" indent="-342900">
              <a:buClr>
                <a:schemeClr val="accent1"/>
              </a:buClr>
              <a:buFont typeface="Arial" pitchFamily="34" charset="0"/>
              <a:buChar char="•"/>
              <a:defRPr/>
            </a:pPr>
            <a:endParaRPr lang="en-US" sz="22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2200" dirty="0" smtClean="0">
                <a:solidFill>
                  <a:srgbClr val="000000"/>
                </a:solidFill>
                <a:latin typeface="Arial" panose="020B0604020202020204" pitchFamily="34" charset="0"/>
                <a:cs typeface="Arial" panose="020B0604020202020204" pitchFamily="34" charset="0"/>
              </a:rPr>
              <a:t>Production unit incorporated into a company’s drilling program.</a:t>
            </a:r>
          </a:p>
          <a:p>
            <a:pPr marL="342900" indent="-342900">
              <a:buClr>
                <a:schemeClr val="accent1"/>
              </a:buClr>
              <a:buFont typeface="Arial" pitchFamily="34" charset="0"/>
              <a:buChar char="•"/>
              <a:defRPr/>
            </a:pPr>
            <a:endParaRPr lang="en-US" sz="22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2200" dirty="0" smtClean="0">
                <a:solidFill>
                  <a:srgbClr val="000000"/>
                </a:solidFill>
                <a:latin typeface="Arial" panose="020B0604020202020204" pitchFamily="34" charset="0"/>
                <a:cs typeface="Arial" panose="020B0604020202020204" pitchFamily="34" charset="0"/>
              </a:rPr>
              <a:t>Site is prepared for drilling activity.</a:t>
            </a:r>
            <a:endParaRPr 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3115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ggGBQkIBwgUFQkKDSIYDQwXGSIeHRsWHxwhKh8dKiIoJSYmISQtJR8fIjsmJy4pOC04IyA9NTA2Oik3LCkBCQoKDQsNGQ4OGTUkHiQ1NTU1NTQ1MjU1MTU1NTQsNTU1NDU1NDUyNTQsNDU1Ly02LywsLDYsLCwsLC00NDUsNP/AABEIAFAATwMBIgACEQEDEQH/xAAcAAACAgMBAQAAAAAAAAAAAAAFBwMGAgQIAQD/xABBEAABAwIDBQEMBwcFAAAAAAABAgMEBREABjEHEiFBUWETFiIjJDJCcXSBkaEXNlJVYpKyFTdDscHC0RRUcpPw/8QAGgEAAgMBAQAAAAAAAAAAAAAAAgYBAwUEAP/EAC8RAAEEAAQEAwcFAAAAAAAAAAEAAgMRBBIhMQUTMkEjUXEUkaHB0eHxNFJhgbH/2gAMAwEAAhEDEQA/ABmec6ZhgZ5q0aJWXkMNSCENhXACw4YBfSBmn7+f/NjPaJ+8St+1H+QxXm21uuJbbSStRslIFyT0tzwwxxsyDQbLMe52Y6o99IGafv5/82LHkfaxUqVWwnME1b1Pf4OKVxLZ5KHZ1H+MCI2zeqpiiVWn2YcY+auQvdUfUkXUfljJvLmUQ53N/Ofhc1Jir3fiVf0wDhC4EV7h9ETeYDa6PYfbksIeYWFNOJuhY4gg6HFcz5naNk2iqdJCpzotGY6nqfwjn8OeBeT6dUspZZcMOcmfSgyXIaEDdXfXdHFQKT6+HIcsI7Mtem5krr9QqJ8cs2COSEjRIHID/OF+YiM0Da38BhvaHW7YLec2h5pddUs1x4FRuQFWHuHIYx+kDNH36/8AnxX8fXxyWUx8mP8AaPcrB9IGaPv1/wDNhubGK3Ua3Qqg7VJi3VtyQEqWb2G4OGEHh37A/q5U/ax+gYsjJzLh4hGxsBICoGaqNMzBtbqlOp7e9IflkAcgLC6j0A1vghKr1M2dBynZYSh6sAWk1ZQBCVc0tjs6/wA+VwztF7ycu5grDJAqdcl7iHhqhtXIHlwCj6yOmEdywyxeM0X0j4pMk8M6bqedPlVKUqTOkLcfVq4skn5/yxJSqXLrVTYgQGt6Q+qyE/1PQDUnEMaM9NlNR4zRU86oJbbGpUdBjobZvs9aydAMiXZVVkJ8asaIH2B/U8z2YOedsDf5QxxmQo5R4MXJuTmIzz4Eenx/GvHs4qV8b8Mcz12eiq16dObb3USZClpR0BJIwwdrm0JNWfXQaWvyRlflLo9NY9EfhB+J9XFYYWJX53Jz4dhjEzO7c/4pocR6fMaixWip95YS2gaknQYdVM2IUSPSm11iU4ZKUXfWlQSgHnbhoOpxLsl2ffsSGmtVRry+QnxLZHFtB/uPyHDmcaO2nOxjM97kByzjqbzFDkg6I9+p7LdceDQ1tuVc2IknmEMJoeaVeYjSf2w6igtrEFs2QtarldvS0FgeQw3Ngf1cqftY/QMJDDv2B/Vyp+1j9AxEfUr8eMuGr0RjODVO2g0aoUCHNQmqQpHgtLNj3RPZqUkEi464RlWyvV6HUm4NQgqTJdNmkCyt43twte+N7aJ+8WtHpKPH3DDN2SbPk0+MjMFYZ8ueF4zatUIPpf8AI/IevDC0+zR5r0PZJzhzXVSJ7M9nCMqRBPqSAqrPJ9YbSfRHb1PuHDUJtX2lCKhyhUN/ygm0uQk+aOaAftdSNNNdCO1PaP3usGk0h0ftJ1PjHB/CSf7jy6a9MIlSitRUo3JPE9uMSed0jiTumPh2BFCR407LzDU2S7OTNear9Ya8lQbxGT6auSz+Ecup46aj9mOzReYpLdUrDJFKQbtoPDuqh/b1PPQYfDbaWW0ttpAQgWSkaADQYqjZepV+PxtXFHv3QjNuYmMq5bk1J/iptNmkfacPmj469l8cwTZr9RmvS5bhU++sqcWeZOL5tmzQaxmcUthzyWm8CBoXT5x93m/m64oAjumMZAbPcUrCS5bhvEEgX62B+BxEjrNK/h8Aijzu3Kjw79gf1cqftY/QMJDDv2B/Vyp+1j9Ax6PqRcR/Tn+lXomXG8ybe6kzJTeNGkF15PUJ3bD1FRHzwyNoeckZNy8Xm7GdIJTFQftW4qPYNfgOeK9TMtZjo21mo1tqCldNnLKVkOJCtw7tlWPQjT14NZ42cx87S4j789bZjIKbJAIIJvz0ONDFPLqynsEtYQRh/i7WudZD7suS4/IcKnnVXWs6lR1OGRs92UmpykS8yDcYCQtuCTZa08lKGqUfM9nM33gTssqJypQEuTB5tRlOIJT2obHAHtPwwS2ZZVzFRK5VZ+ZOLsxCbOlYWSQTfT1452YYZS9xHotTE8TLvDhFDzTDaaQy0htpICECyUjgABoMDM2VnvfytPqXpR2SUD8Z4J+ZGC2AedcuqzVlWVS239xx2xQs8RdJBF+zhjx20WbHlzjNta5eccW86px1RK1m6lHUk6nDGj0tqibB50ioIs/VpCTHSdeBG6fgFq9RwToOxB6HK/1VcfS62ybphtfxCORUrdAH/rjHmdcoZ4zlPbW5Tmm4ccWjxQ6myR1PU/DsxzhpAukwSYmOVzWtcAAbJ9OyUmHfsD+rlT9rH6Bij/Q1m7/Zt/8AanDP2T5VqeVKPOj1ZpKXHpAUgBQVw3QOWJYCHIMfPE+EhrgSqtAr1UXt9dp6qi6YQlLAj753LBvgLaa49zTXapH25woDNRdTDW+yFMBZCSDa/DTjjXzVRq3lTasrMsKlLfiLd7oncBOqbKSbAlJ1N7dMYUalV3PG1WPmCVSFx4jDqVqKwQAEDwUgkAqJIGg643AG9elZfilSz097QOsZ0rdK2hTXBVHzEiVIksb53dxLnm20tbhbBTatnao9+C41HqLrcaIykK7mspBUrwr8Owge7EbuTKnVM25tDtMdDbzbyozpQQlSw4FIsdDexA63wKVkuuLyTIlu0t8zn56EhsoVv9zQ2q6rWva5Av2YuHKsE1p80Bz0QmJmnNMmj7F6fJTKUJ86O2hD1/C3im6lX1vYHj24D7Jc0VZObJFFr0txa5LAWyHFFRCgArhfqlV/dgVmqi5izH3t0SNS3QxDgoSXFIUEB1SRvXNuFgAOzjjGp5fznQ8602uTYXd5DakkqjIJG4iySk2AsSnh2+7FLWM5Zaas39kZc7Nfkos2ZnqNR2iToFUrr0SBHeUhHcwohIHmkpSUk31vx1xaMoVPMNMyhXJaayzNYjRiqKtKytaHADwIICrW8Kx6cNcDs3O1dOZ3jmHKaZlNVf8A077bSkr3D5nhpuQRoUqHXEGzfK2ZYcyr1WnwjHC4ykxGn7+EsqBSkg2JAAtvEDXEuymIbDby/K8LD1WadWZ9YQ7IlZ1dZqIc8WhxTgQpPXfSSE8+G7bD7yiuoryxENYkNuS93jIbVvJWL+Cq9hxIte2EhVGZs+HKiVHIq01ha/FSmG1oA9aUgpVz4g8b4Z2zCm1HK+WItPqsdzusl1biUahpNhZJ6E2KrduAxVFl/T5KYbzUv//Z">
            <a:hlinkClick r:id="rId4"/>
          </p:cNvPr>
          <p:cNvSpPr>
            <a:spLocks noChangeAspect="1" noChangeArrowheads="1"/>
          </p:cNvSpPr>
          <p:nvPr/>
        </p:nvSpPr>
        <p:spPr bwMode="auto">
          <a:xfrm>
            <a:off x="28575" y="-457200"/>
            <a:ext cx="942975"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7"/>
          <p:cNvSpPr>
            <a:spLocks noChangeArrowheads="1"/>
          </p:cNvSpPr>
          <p:nvPr/>
        </p:nvSpPr>
        <p:spPr bwMode="auto">
          <a:xfrm>
            <a:off x="1881188" y="351972"/>
            <a:ext cx="712946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defRPr/>
            </a:pPr>
            <a:r>
              <a:rPr lang="en-US" sz="4000" b="1" dirty="0" smtClean="0">
                <a:solidFill>
                  <a:srgbClr val="21578A"/>
                </a:solidFill>
                <a:effectLst>
                  <a:outerShdw blurRad="31750" dist="25400" dir="5400000" algn="tl" rotWithShape="0">
                    <a:srgbClr val="000000">
                      <a:alpha val="25000"/>
                    </a:srgbClr>
                  </a:outerShdw>
                </a:effectLst>
                <a:latin typeface="+mj-lt"/>
                <a:ea typeface="+mj-ea"/>
                <a:cs typeface="+mj-cs"/>
              </a:rPr>
              <a:t>Some final thoughts…</a:t>
            </a:r>
            <a:endParaRPr lang="en-US" sz="4000" b="1" dirty="0">
              <a:solidFill>
                <a:srgbClr val="21578A"/>
              </a:solidFill>
              <a:effectLst>
                <a:outerShdw blurRad="31750" dist="25400" dir="5400000" algn="tl" rotWithShape="0">
                  <a:srgbClr val="000000">
                    <a:alpha val="25000"/>
                  </a:srgbClr>
                </a:outerShdw>
              </a:effectLst>
              <a:latin typeface="+mj-lt"/>
              <a:ea typeface="+mj-ea"/>
              <a:cs typeface="+mj-cs"/>
            </a:endParaRPr>
          </a:p>
        </p:txBody>
      </p:sp>
      <p:cxnSp>
        <p:nvCxnSpPr>
          <p:cNvPr id="22" name="Straight Connector 21"/>
          <p:cNvCxnSpPr/>
          <p:nvPr/>
        </p:nvCxnSpPr>
        <p:spPr>
          <a:xfrm>
            <a:off x="2006600" y="1066800"/>
            <a:ext cx="6781800" cy="0"/>
          </a:xfrm>
          <a:prstGeom prst="line">
            <a:avLst/>
          </a:prstGeom>
          <a:ln>
            <a:solidFill>
              <a:srgbClr val="21578A"/>
            </a:solidFill>
          </a:ln>
        </p:spPr>
        <p:style>
          <a:lnRef idx="1">
            <a:schemeClr val="accent1"/>
          </a:lnRef>
          <a:fillRef idx="0">
            <a:schemeClr val="accent1"/>
          </a:fillRef>
          <a:effectRef idx="0">
            <a:schemeClr val="accent1"/>
          </a:effectRef>
          <a:fontRef idx="minor">
            <a:schemeClr val="tx1"/>
          </a:fontRef>
        </p:style>
      </p:cxnSp>
      <p:sp>
        <p:nvSpPr>
          <p:cNvPr id="7" name="AutoShape 4" descr="data:image/jpeg;base64,/9j/4AAQSkZJRgABAQAAAQABAAD/2wCEAAkGBwgHBgkIBwgKCgkLDRYPDQwMDRsUFRAWIB0iIiAdHx8kKDQsJCYxJx8fLT0tMTU3Ojo6Iys/RD84QzQ5OjcBCgoKDQwNGg8PGjclHyU3Nzc3Nzc3Nzc3Nzc3Nzc3Nzc3Nzc3Nzc3Nzc3Nzc3Nzc3Nzc3Nzc3Nzc3Nzc3Nzc3N//AABEIAHgAvQMBIgACEQEDEQH/xAAbAAEAAwEBAQEAAAAAAAAAAAAAAQUGBAMCB//EADwQAAEDAwIDBgIHBQkAAAAAAAEAAgMEBRESIQYxQRMiUWFxgRQyByNCkbGy0VJyocHwFTM0VGJ1gsLx/8QAGQEBAAMBAQAAAAAAAAAAAAAAAAEDBAIF/8QAJxEBAAICAQMDAwUAAAAAAAAAAAECAxESISIxE0FRBCNhcYGRseH/2gAMAwEAAhEDEQA/AP3BERBKgoiAiIgIiICIiAiIgIiICIiAiIgIiICIiAiIgIiIJUIocQASSAB4oJXDX3eioCGzzDtDyjaNTj7BZy98SyzSfC2p2ATp7Zo3f+74Dz/9XlQUUdK3tJR2kzt3OJzv/Naa/T9N3ZLfU7njj/ldtvU0xzBRkN/amfg/cMr0FyqB83Yg/un9VXNqJR/dkD2Xzh7jknPquvTr8HO3ytBdZG/PC1w6lrsH7iumnulLM4ML+zkPJsmxPp4qlaw5GeS9Kmlgkh2fqPVjguZx0dRku0eUWSpbpUWmRsc5dNSHYZ3cz0PUeS1NPMyoibLE4PjcMtcDzCqvjmnlbTJF3oiIq1giIgIiICIiAiIgIiICIiAVj+MLzl7rbTu7rQDUOH8Gfr7LSXiuZbLZU1snKFhdjxPQe5wF+WR9tVvw5xfLK4vefEnclafpqRNuU+zL9VeYjjHutbDH2s76hzckd1oWqdSRQRB1Q/MruUY6KrtFMaSMFmC4HIJ8VYBjnOLnElxOSSrstptZTipFK6fMcWTtsutkQURswulgVVrL6wgU4IXm+AYXfGAdl5yjGVXyWcVHcafXC4dRuFwWC6/AVQgmOKeV2Dk/I7x/VXtU0FrvRY+6QmOSTG7XbrVTV6zWWXJulotV+lqVScJXI3K0ML3ZlgcYnk8zjkfcEK6WC0cZ1LdW3KNwIiKEiIiAiIgIiICIiAiIgx30nVXY2alpwf8AE1TWu9Ggu/FoVVw9RfUtmIGpwwPRe/0q6tVm27vbSA+ukY/mrWzwBtJTgD7AWrHbWNlvXd5csTrhVzzxW0U0UUD+zfNUNc8ufgEgNBGwyNyV0MmuVK58VfTxSfVPkjqKdruzy0fK8HJafcg+S6XWmrgqJam01jInTHXLBURdpE52MahgggnA6ryqLhVwNdR3ekjifURyNhnp5C+J7g0nScgEHAJxvyO6c9+FfGax13H9Oy1yOqrbSVMgAfNAyRwHLLmgnC4rzdZ7fPLHCyJwZbqiqGsH549OBz5d45Xfw+AbBbCORpIvyBUfFYxWVH+x1v4xqK9badZZmMW4l18HcSf25RPMzY46yF31rGDukHk4AknHT1Cp7xxXd4q67NpqekfBb5GBwLH6yx3XOrGfZUtDFLY7fauIqJpMTmmGtjH2mlx3/D3A81ZWV9PW3/iBwLZaeoaz0c0g/wAlo9KkWtaPDFGfJalaTOrf50X1Xd6cWj+0g7MBiEg889PXos5QVVTcKJlTWsjY6XJY2MEd3pzP9DCpfh6w1I4be5xpopzKX9THz/rzK1JY0FrWtDWtGAB0CsikUjoVyWy23Pt0/dP0ezuhvdzoS7Z8bZGj0OP+w+5au5S18VbSRU01O2OoeWfWQucRhjnZ2cP2Vi+E+7x8QOtBKT7PjX6FPTsmmp5X6swPL2YO2S0t39nFYc2oyPQwxM49Kmn4gjbTa62KSN+XBpDQGyYk0d3fxLeeOfguie5PntTay2sL9T9JywvLcO0uOlp72MHYFclXT2gUMck8744I5DHHKTjDnSNOckb94DB5eq7YoKepgfRR1MxkpZAHSNdpex5AcOQxycOmN1XOvLuJt425YL09rgydnbgRyPdJCwtxpLRpLHHLT3t8+R67SOI6dz3EQy9loaWuGnvP1PaW88baDvnHPde0lhpZGkySTukdkukLhqccsOTtjbs242xsuOWhtdKJoZqqWN8ERne9zhkN1Odr5Y2LnjlyPLkp7ZRPqQso7gJ30TqfBiqNWcjcYHL7wuaK+M7eSGaKUlkpY57WdxgMjmNyc9cdF0mhiqKOnDJp2GMB0UrTpeMjzGOR5ELnobfQTwSGnfI9rn6HuLjkujkcTz669WVz2pnn7EN+pRQsnne7OBqIjLc9zXkDJ2xnrz2UN4hpXkhkNS4sDnSBrQ7sw3GScHf5hyzzXqLDQ4aC2R2mm+G3f9j9fNfcFphiyTLO55jdHrLg04djlpAwdhuFPan7m3G+/tIhkghkcJMYjLRk5kjbqDg7GBr8/bBXvJfqWJrSI6iRzs5bHHqLCCWkHfbcH7kZYaVhc4yTvkccl5cM5ywg7DGxjb09V6W239hPW1ErWdpUS5Aa4kNaBgDfz1OPm4+qdqPuLJERcLmS+kqiNTZaeoaN6SqZJ7EFh/MuuwuEtup3eDQFc3Gkjr6Cekl+SZhYfLPVZvhiR8bH0k40zwuLXtPiOf6q2s9ulcx3bdUcl1tc0zHUs1ypHyOfE+OUdrGCc6CHEZA6EHlt0Uugrr1W0klXRGioqWQy6JXh0sr9JaMhuQGgOPXOcK6jcvUKJt+HPp+2+jN0j7nZKdtA+3TV1PF3aeamezOj7IcHEYIG2QvCpt1wuEF1q6qFkVRUUT6WlpxIHaGkE948tRdjONsALVHGF4yKYv13Dm2KNamejM2i2Og4cittxjaT2bmSMzkYJPX3VDw7ZamzVdcJcOhdgRPDt3AE8x0W2qSBlVFW7SMkbLXjvad/lkyYqRNZ+FCaSccSyVxaPhzT6A7Vvnbp7Ltc7SCep5L0bHJK7YbLzu2i20L56l2Dg6Wru99dHOPH50jgGF1RxNdK0gFkMLYWu83Ek/lC01zoqma4iRkT5AWxCGQSACAhxLzzzuMcgc4wdl48D259BY2PnbpqKtxnlaebS7kPYALQrBe+7zL0K0jhpnamyGXh6ktxpmOaJozNFkY0h+XfwVFVcOXwGVvbSyM7Z/eilAfIOzjZG85I7w0HJ8TkBb/CjCVy2q5vgrbqxVTYL4ZpWw1RELXGKL6zBMcuTK4/6mkjT6eaub9Zvj327sm4bDJpkIdj6rGdJ8RqazbyV6mMp6ltxKYwViJj5YqisNfJNSx1lPIymDo/immqLu1eGyapOfIks8z1GysuHLZWW6tq3VLNUU75HRnWD2Q7V7g3HmHA59jyC0WFKickzGiuCtZ2IiLhcKVCICIpCCCs3xHRSU04u9E0lzBidg+00cneo/BaRCMqYnSJjalttzhrIGvY4Hbffku9smRsVnLtw/U0VQ6vsOCDvJS8vdv6Lztt/hnPZSkw1DTh0cmxB91ZrfWFe9eWoMhXlI/Pj9y5I6rYYcvRtTk801omdvptI6fckNb5819TW6CQDtC44GBjZfXxbWNwd/RVF64jpbbB2lVURwMzgFzhlx8AOpTlaZ6J4111dVXJSWyIuwM428Ssza6Obiq8/FVIzbaZ+SDyleNw0eIHMr1ordX8TyCeoZPR20nOqUFss48mndo8zv5Lb0lLBR07KeljbFDGNLWN5AJNtfqiI348PdFKKpahEUoCIiCFKhEBFKhAUoiCEREBERAVfc7Nb7oB8ZTte8fLIO69voRurBERMbZOfhKsi3tV6lhH7FREJR/AtK4n8PcZ5+rv1pDfE0DyfzrdKF1zlHCGGHB3EFXgXTi6ZrPtR0FKyHP/ACOSrey8F2Oz1HxUNKZ63/NVTzLL7Ody9sLRInKTjApUIuXSVCKUEIiICIiAiKQghERAUqFKCEREBERBKhEQSiIgKFKICIiAiIghERAREQEREBERBKhEQf/Z"/>
          <p:cNvSpPr>
            <a:spLocks noChangeAspect="1" noChangeArrowheads="1"/>
          </p:cNvSpPr>
          <p:nvPr/>
        </p:nvSpPr>
        <p:spPr bwMode="auto">
          <a:xfrm>
            <a:off x="155575" y="-547688"/>
            <a:ext cx="1800225"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Content Placeholder 4"/>
          <p:cNvSpPr>
            <a:spLocks noGrp="1"/>
          </p:cNvSpPr>
          <p:nvPr>
            <p:ph idx="1"/>
          </p:nvPr>
        </p:nvSpPr>
        <p:spPr>
          <a:xfrm>
            <a:off x="2209800" y="1722437"/>
            <a:ext cx="6172200" cy="4525963"/>
          </a:xfrm>
        </p:spPr>
        <p:txBody>
          <a:bodyPr>
            <a:normAutofit fontScale="92500" lnSpcReduction="20000"/>
          </a:bodyPr>
          <a:lstStyle/>
          <a:p>
            <a:r>
              <a:rPr lang="en-US" sz="2800" dirty="0" smtClean="0"/>
              <a:t>The collection, transmission and distribution infrastructure is limiting…</a:t>
            </a:r>
          </a:p>
          <a:p>
            <a:r>
              <a:rPr lang="en-US" sz="2800" dirty="0" smtClean="0"/>
              <a:t>The E&amp;P portion of the industry is very diverse, with individual firms having very different business models.</a:t>
            </a:r>
          </a:p>
          <a:p>
            <a:pPr>
              <a:spcAft>
                <a:spcPts val="600"/>
              </a:spcAft>
            </a:pPr>
            <a:r>
              <a:rPr lang="en-US" sz="2800" dirty="0" smtClean="0"/>
              <a:t>Industry will be getting much more aggressive in public relations outside of production communities in 2014.</a:t>
            </a:r>
          </a:p>
          <a:p>
            <a:pPr>
              <a:spcAft>
                <a:spcPts val="600"/>
              </a:spcAft>
            </a:pPr>
            <a:r>
              <a:rPr lang="en-US" sz="2800" dirty="0" smtClean="0"/>
              <a:t>Future discussions of environmental metrics will be driven towards impacts per </a:t>
            </a:r>
            <a:r>
              <a:rPr lang="en-US" sz="2800" dirty="0" err="1" smtClean="0"/>
              <a:t>btu</a:t>
            </a:r>
            <a:r>
              <a:rPr lang="en-US" sz="2800" dirty="0" smtClean="0"/>
              <a:t> produced. May well be some big surprises here…</a:t>
            </a:r>
          </a:p>
          <a:p>
            <a:pPr>
              <a:spcAft>
                <a:spcPts val="600"/>
              </a:spcAft>
            </a:pPr>
            <a:endParaRPr lang="en-US" sz="2800" dirty="0" smtClean="0"/>
          </a:p>
          <a:p>
            <a:pPr>
              <a:spcAft>
                <a:spcPts val="600"/>
              </a:spcAft>
            </a:pPr>
            <a:endParaRPr lang="en-US" sz="2800" dirty="0" smtClean="0"/>
          </a:p>
        </p:txBody>
      </p:sp>
      <p:pic>
        <p:nvPicPr>
          <p:cNvPr id="9" name="Picture 2" descr="C:\Users\relliott\Desktop\PPG Building\small\186999315.jpg"/>
          <p:cNvPicPr>
            <a:picLocks noChangeAspect="1" noChangeArrowheads="1"/>
          </p:cNvPicPr>
          <p:nvPr/>
        </p:nvPicPr>
        <p:blipFill rotWithShape="1">
          <a:blip r:embed="rId5">
            <a:extLst>
              <a:ext uri="{28A0092B-C50C-407E-A947-70E740481C1C}">
                <a14:useLocalDpi xmlns:a14="http://schemas.microsoft.com/office/drawing/2010/main" val="0"/>
              </a:ext>
            </a:extLst>
          </a:blip>
          <a:srcRect l="60151" r="22504"/>
          <a:stretch/>
        </p:blipFill>
        <p:spPr bwMode="auto">
          <a:xfrm>
            <a:off x="38098" y="61911"/>
            <a:ext cx="1676402" cy="644366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6638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6025" cy="1150938"/>
          </a:xfrm>
        </p:spPr>
        <p:txBody>
          <a:bodyPr>
            <a:normAutofit/>
          </a:bodyPr>
          <a:lstStyle/>
          <a:p>
            <a:pPr algn="r">
              <a:defRPr/>
            </a:pPr>
            <a:r>
              <a:rPr lang="en-US" sz="2400" dirty="0" smtClean="0">
                <a:latin typeface="Arial" panose="020B0604020202020204" pitchFamily="34" charset="0"/>
                <a:cs typeface="Arial" panose="020B0604020202020204" pitchFamily="34" charset="0"/>
              </a:rPr>
              <a:t>Steps in Drilling</a:t>
            </a:r>
            <a:endParaRPr lang="en-US" sz="2400" dirty="0">
              <a:latin typeface="Arial" panose="020B0604020202020204" pitchFamily="34" charset="0"/>
              <a:cs typeface="Arial" panose="020B0604020202020204" pitchFamily="34" charset="0"/>
            </a:endParaRPr>
          </a:p>
        </p:txBody>
      </p:sp>
      <p:sp>
        <p:nvSpPr>
          <p:cNvPr id="3" name="Rectangle 3"/>
          <p:cNvSpPr>
            <a:spLocks noChangeArrowheads="1"/>
          </p:cNvSpPr>
          <p:nvPr/>
        </p:nvSpPr>
        <p:spPr bwMode="auto">
          <a:xfrm>
            <a:off x="134939" y="1001495"/>
            <a:ext cx="4444206"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200" b="1" u="sng" dirty="0" smtClean="0">
                <a:solidFill>
                  <a:srgbClr val="000000"/>
                </a:solidFill>
                <a:latin typeface="Arial" panose="020B0604020202020204" pitchFamily="34" charset="0"/>
                <a:cs typeface="Arial" panose="020B0604020202020204" pitchFamily="34" charset="0"/>
              </a:rPr>
              <a:t>Horizontal Drilling</a:t>
            </a:r>
            <a:endParaRPr lang="en-US" sz="2200" b="1" u="sng" dirty="0">
              <a:solidFill>
                <a:srgbClr val="000000"/>
              </a:solidFill>
              <a:latin typeface="Arial" panose="020B0604020202020204" pitchFamily="34" charset="0"/>
              <a:cs typeface="Arial" panose="020B0604020202020204" pitchFamily="34" charset="0"/>
            </a:endParaRPr>
          </a:p>
          <a:p>
            <a:pPr>
              <a:defRPr/>
            </a:pPr>
            <a:endParaRPr lang="en-US" sz="16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2000" dirty="0">
                <a:solidFill>
                  <a:srgbClr val="000000"/>
                </a:solidFill>
                <a:latin typeface="Arial" panose="020B0604020202020204" pitchFamily="34" charset="0"/>
                <a:cs typeface="Arial" panose="020B0604020202020204" pitchFamily="34" charset="0"/>
              </a:rPr>
              <a:t>M</a:t>
            </a:r>
            <a:r>
              <a:rPr lang="en-US" sz="2000" dirty="0" smtClean="0">
                <a:solidFill>
                  <a:srgbClr val="000000"/>
                </a:solidFill>
                <a:latin typeface="Arial" panose="020B0604020202020204" pitchFamily="34" charset="0"/>
                <a:cs typeface="Arial" panose="020B0604020202020204" pitchFamily="34" charset="0"/>
              </a:rPr>
              <a:t>ore efficient production</a:t>
            </a:r>
            <a:r>
              <a:rPr lang="en-US" sz="2000" dirty="0">
                <a:solidFill>
                  <a:srgbClr val="000000"/>
                </a:solidFill>
                <a:latin typeface="Arial" panose="020B0604020202020204" pitchFamily="34" charset="0"/>
                <a:cs typeface="Arial" panose="020B0604020202020204" pitchFamily="34" charset="0"/>
              </a:rPr>
              <a:t>, smaller footprint</a:t>
            </a:r>
            <a:r>
              <a:rPr lang="en-US" sz="2000" dirty="0" smtClean="0">
                <a:solidFill>
                  <a:srgbClr val="000000"/>
                </a:solidFill>
                <a:latin typeface="Arial" panose="020B0604020202020204" pitchFamily="34" charset="0"/>
                <a:cs typeface="Arial" panose="020B0604020202020204" pitchFamily="34" charset="0"/>
              </a:rPr>
              <a:t>.</a:t>
            </a:r>
          </a:p>
          <a:p>
            <a:pPr marL="342900" indent="-342900">
              <a:buClr>
                <a:schemeClr val="accent1"/>
              </a:buClr>
              <a:buFont typeface="Arial" pitchFamily="34" charset="0"/>
              <a:buChar char="•"/>
              <a:defRPr/>
            </a:pPr>
            <a:endParaRPr lang="en-US" sz="20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2000" dirty="0" smtClean="0">
                <a:solidFill>
                  <a:srgbClr val="000000"/>
                </a:solidFill>
                <a:latin typeface="Arial" panose="020B0604020202020204" pitchFamily="34" charset="0"/>
                <a:cs typeface="Arial" panose="020B0604020202020204" pitchFamily="34" charset="0"/>
              </a:rPr>
              <a:t>Conductor, surface casing protect drinking water source. </a:t>
            </a:r>
          </a:p>
          <a:p>
            <a:pPr marL="342900" indent="-342900">
              <a:buClr>
                <a:schemeClr val="accent1"/>
              </a:buClr>
              <a:buFont typeface="Arial" pitchFamily="34" charset="0"/>
              <a:buChar char="•"/>
              <a:defRPr/>
            </a:pPr>
            <a:endParaRPr lang="en-US" sz="20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2000" dirty="0" smtClean="0">
                <a:solidFill>
                  <a:srgbClr val="000000"/>
                </a:solidFill>
                <a:latin typeface="Arial" panose="020B0604020202020204" pitchFamily="34" charset="0"/>
                <a:cs typeface="Arial" panose="020B0604020202020204" pitchFamily="34" charset="0"/>
              </a:rPr>
              <a:t>Well </a:t>
            </a:r>
            <a:r>
              <a:rPr lang="en-US" sz="2000" dirty="0">
                <a:solidFill>
                  <a:srgbClr val="000000"/>
                </a:solidFill>
                <a:latin typeface="Arial" panose="020B0604020202020204" pitchFamily="34" charset="0"/>
                <a:cs typeface="Arial" panose="020B0604020202020204" pitchFamily="34" charset="0"/>
              </a:rPr>
              <a:t>is drilled vertically and horizontally as </a:t>
            </a:r>
            <a:r>
              <a:rPr lang="en-US" sz="2000" dirty="0" smtClean="0">
                <a:solidFill>
                  <a:srgbClr val="000000"/>
                </a:solidFill>
                <a:latin typeface="Arial" panose="020B0604020202020204" pitchFamily="34" charset="0"/>
                <a:cs typeface="Arial" panose="020B0604020202020204" pitchFamily="34" charset="0"/>
              </a:rPr>
              <a:t>much </a:t>
            </a:r>
            <a:r>
              <a:rPr lang="en-US" sz="2000" dirty="0">
                <a:solidFill>
                  <a:srgbClr val="000000"/>
                </a:solidFill>
                <a:latin typeface="Arial" panose="020B0604020202020204" pitchFamily="34" charset="0"/>
                <a:cs typeface="Arial" panose="020B0604020202020204" pitchFamily="34" charset="0"/>
              </a:rPr>
              <a:t>as 5,000 feet</a:t>
            </a:r>
            <a:r>
              <a:rPr lang="en-US" sz="2000" dirty="0" smtClean="0">
                <a:solidFill>
                  <a:srgbClr val="000000"/>
                </a:solidFill>
                <a:latin typeface="Arial" panose="020B0604020202020204" pitchFamily="34" charset="0"/>
                <a:cs typeface="Arial" panose="020B0604020202020204" pitchFamily="34" charset="0"/>
              </a:rPr>
              <a:t>.</a:t>
            </a:r>
          </a:p>
          <a:p>
            <a:pPr marL="342900" indent="-342900">
              <a:buClr>
                <a:schemeClr val="accent1"/>
              </a:buClr>
              <a:buFont typeface="Arial" pitchFamily="34" charset="0"/>
              <a:buChar char="•"/>
              <a:defRPr/>
            </a:pPr>
            <a:endParaRPr lang="en-US" sz="20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2000" dirty="0" smtClean="0">
                <a:solidFill>
                  <a:srgbClr val="000000"/>
                </a:solidFill>
                <a:latin typeface="Arial" panose="020B0604020202020204" pitchFamily="34" charset="0"/>
                <a:cs typeface="Arial" panose="020B0604020202020204" pitchFamily="34" charset="0"/>
              </a:rPr>
              <a:t>Wellbore is approximately 20 inches in diameter at its widest.</a:t>
            </a:r>
          </a:p>
          <a:p>
            <a:pPr marL="342900" indent="-342900">
              <a:buClr>
                <a:schemeClr val="accent1"/>
              </a:buClr>
              <a:buFont typeface="Arial" pitchFamily="34" charset="0"/>
              <a:buChar char="•"/>
              <a:defRPr/>
            </a:pPr>
            <a:endParaRPr lang="en-US" sz="2000" dirty="0" smtClean="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2000" dirty="0" smtClean="0">
                <a:solidFill>
                  <a:srgbClr val="000000"/>
                </a:solidFill>
                <a:latin typeface="Arial" panose="020B0604020202020204" pitchFamily="34" charset="0"/>
                <a:cs typeface="Arial" panose="020B0604020202020204" pitchFamily="34" charset="0"/>
              </a:rPr>
              <a:t>5 ac vs. 24 ac = 1 acre when done</a:t>
            </a:r>
            <a:endParaRPr lang="en-US" sz="2000" dirty="0">
              <a:solidFill>
                <a:srgbClr val="000000"/>
              </a:solidFill>
              <a:latin typeface="Arial" panose="020B0604020202020204" pitchFamily="34" charset="0"/>
              <a:cs typeface="Arial" panose="020B0604020202020204" pitchFamily="34" charset="0"/>
            </a:endParaRPr>
          </a:p>
          <a:p>
            <a:pPr>
              <a:defRPr/>
            </a:pPr>
            <a:endParaRPr lang="en-US" sz="1600" dirty="0">
              <a:solidFill>
                <a:srgbClr val="0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190" y="1413818"/>
            <a:ext cx="4591355" cy="4298050"/>
          </a:xfrm>
          <a:prstGeom prst="rect">
            <a:avLst/>
          </a:prstGeom>
        </p:spPr>
      </p:pic>
    </p:spTree>
    <p:extLst>
      <p:ext uri="{BB962C8B-B14F-4D97-AF65-F5344CB8AC3E}">
        <p14:creationId xmlns:p14="http://schemas.microsoft.com/office/powerpoint/2010/main" val="1203699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150938"/>
          </a:xfrm>
        </p:spPr>
        <p:txBody>
          <a:bodyPr>
            <a:normAutofit/>
          </a:bodyPr>
          <a:lstStyle/>
          <a:p>
            <a:pPr algn="r">
              <a:defRPr/>
            </a:pPr>
            <a:r>
              <a:rPr lang="en-US" sz="2400" dirty="0" smtClean="0">
                <a:latin typeface="Arial" panose="020B0604020202020204" pitchFamily="34" charset="0"/>
                <a:cs typeface="Arial" panose="020B0604020202020204" pitchFamily="34" charset="0"/>
              </a:rPr>
              <a:t>Environmental Protection in Wells</a:t>
            </a:r>
            <a:endParaRPr lang="en-US" sz="2400" dirty="0">
              <a:latin typeface="Arial" panose="020B0604020202020204" pitchFamily="34" charset="0"/>
              <a:cs typeface="Arial" panose="020B0604020202020204" pitchFamily="34" charset="0"/>
            </a:endParaRPr>
          </a:p>
        </p:txBody>
      </p:sp>
      <p:sp>
        <p:nvSpPr>
          <p:cNvPr id="3" name="Rectangle 3"/>
          <p:cNvSpPr>
            <a:spLocks noChangeArrowheads="1"/>
          </p:cNvSpPr>
          <p:nvPr/>
        </p:nvSpPr>
        <p:spPr bwMode="auto">
          <a:xfrm>
            <a:off x="314323" y="1066800"/>
            <a:ext cx="448627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fontAlgn="base">
              <a:spcBef>
                <a:spcPct val="0"/>
              </a:spcBef>
              <a:spcAft>
                <a:spcPct val="0"/>
              </a:spcAft>
              <a:defRPr/>
            </a:pPr>
            <a:r>
              <a:rPr lang="en-US" sz="2200" b="1" u="sng" dirty="0">
                <a:solidFill>
                  <a:srgbClr val="000000"/>
                </a:solidFill>
                <a:latin typeface="Arial" panose="020B0604020202020204" pitchFamily="34" charset="0"/>
                <a:cs typeface="Arial" panose="020B0604020202020204" pitchFamily="34" charset="0"/>
              </a:rPr>
              <a:t>Well Casing</a:t>
            </a:r>
          </a:p>
          <a:p>
            <a:pPr marL="342900" indent="-342900" defTabSz="457200" fontAlgn="base">
              <a:spcBef>
                <a:spcPct val="0"/>
              </a:spcBef>
              <a:spcAft>
                <a:spcPct val="0"/>
              </a:spcAft>
              <a:buFont typeface="Arial" pitchFamily="34" charset="0"/>
              <a:buChar char="•"/>
              <a:defRPr/>
            </a:pPr>
            <a:endParaRPr lang="en-US" sz="2200" dirty="0">
              <a:solidFill>
                <a:srgbClr val="000000"/>
              </a:solidFill>
              <a:latin typeface="Arial" panose="020B0604020202020204" pitchFamily="34" charset="0"/>
              <a:cs typeface="Arial" panose="020B0604020202020204" pitchFamily="34" charset="0"/>
            </a:endParaRPr>
          </a:p>
          <a:p>
            <a:pPr marL="342900" indent="-342900">
              <a:buFont typeface="Arial" pitchFamily="34" charset="0"/>
              <a:buChar char="•"/>
              <a:defRPr/>
            </a:pPr>
            <a:r>
              <a:rPr lang="en-US" sz="2000" dirty="0">
                <a:solidFill>
                  <a:srgbClr val="000000"/>
                </a:solidFill>
                <a:latin typeface="Arial" panose="020B0604020202020204" pitchFamily="34" charset="0"/>
                <a:cs typeface="Arial" panose="020B0604020202020204" pitchFamily="34" charset="0"/>
              </a:rPr>
              <a:t>Multiple layers of steel and </a:t>
            </a:r>
            <a:r>
              <a:rPr lang="en-US" sz="2000" dirty="0" smtClean="0">
                <a:solidFill>
                  <a:srgbClr val="000000"/>
                </a:solidFill>
                <a:latin typeface="Arial" panose="020B0604020202020204" pitchFamily="34" charset="0"/>
                <a:cs typeface="Arial" panose="020B0604020202020204" pitchFamily="34" charset="0"/>
              </a:rPr>
              <a:t>cement to ensure redundant protection</a:t>
            </a:r>
            <a:endParaRPr lang="en-US" sz="2000" dirty="0">
              <a:solidFill>
                <a:srgbClr val="000000"/>
              </a:solidFill>
              <a:latin typeface="Arial" panose="020B0604020202020204" pitchFamily="34" charset="0"/>
              <a:cs typeface="Arial" panose="020B0604020202020204" pitchFamily="34" charset="0"/>
            </a:endParaRPr>
          </a:p>
          <a:p>
            <a:pPr marL="800100" lvl="1" indent="-342900">
              <a:buFont typeface="Arial" pitchFamily="34" charset="0"/>
              <a:buChar char="•"/>
              <a:defRPr/>
            </a:pPr>
            <a:r>
              <a:rPr lang="en-US" sz="2000" dirty="0">
                <a:solidFill>
                  <a:srgbClr val="000000"/>
                </a:solidFill>
                <a:latin typeface="Arial" panose="020B0604020202020204" pitchFamily="34" charset="0"/>
                <a:cs typeface="Arial" panose="020B0604020202020204" pitchFamily="34" charset="0"/>
              </a:rPr>
              <a:t>1 – through fresh water aquifer</a:t>
            </a:r>
          </a:p>
          <a:p>
            <a:pPr marL="800100" lvl="1" indent="-342900">
              <a:buFont typeface="Arial" pitchFamily="34" charset="0"/>
              <a:buChar char="•"/>
              <a:defRPr/>
            </a:pPr>
            <a:r>
              <a:rPr lang="en-US" sz="2000" dirty="0">
                <a:solidFill>
                  <a:srgbClr val="000000"/>
                </a:solidFill>
                <a:latin typeface="Arial" panose="020B0604020202020204" pitchFamily="34" charset="0"/>
                <a:cs typeface="Arial" panose="020B0604020202020204" pitchFamily="34" charset="0"/>
              </a:rPr>
              <a:t>2 – to depths of ~1,500 feet</a:t>
            </a:r>
          </a:p>
          <a:p>
            <a:pPr marL="800100" lvl="1" indent="-342900">
              <a:buFont typeface="Arial" pitchFamily="34" charset="0"/>
              <a:buChar char="•"/>
              <a:defRPr/>
            </a:pPr>
            <a:r>
              <a:rPr lang="en-US" sz="2000" dirty="0">
                <a:solidFill>
                  <a:srgbClr val="000000"/>
                </a:solidFill>
                <a:latin typeface="Arial" panose="020B0604020202020204" pitchFamily="34" charset="0"/>
                <a:cs typeface="Arial" panose="020B0604020202020204" pitchFamily="34" charset="0"/>
              </a:rPr>
              <a:t>3 – to final depths</a:t>
            </a:r>
          </a:p>
          <a:p>
            <a:pPr>
              <a:defRPr/>
            </a:pPr>
            <a:endParaRPr lang="en-US" sz="2000" dirty="0">
              <a:solidFill>
                <a:srgbClr val="000000"/>
              </a:solidFill>
              <a:latin typeface="Arial" panose="020B0604020202020204" pitchFamily="34" charset="0"/>
              <a:cs typeface="Arial" panose="020B0604020202020204" pitchFamily="34" charset="0"/>
            </a:endParaRPr>
          </a:p>
          <a:p>
            <a:pPr marL="342900" indent="-342900">
              <a:buFont typeface="Arial" pitchFamily="34" charset="0"/>
              <a:buChar char="•"/>
              <a:defRPr/>
            </a:pPr>
            <a:r>
              <a:rPr lang="en-US" sz="2000" dirty="0">
                <a:solidFill>
                  <a:srgbClr val="000000"/>
                </a:solidFill>
                <a:latin typeface="Arial" panose="020B0604020202020204" pitchFamily="34" charset="0"/>
                <a:cs typeface="Arial" panose="020B0604020202020204" pitchFamily="34" charset="0"/>
              </a:rPr>
              <a:t>Cementing to surface at each layer provides stability and </a:t>
            </a:r>
            <a:r>
              <a:rPr lang="en-US" sz="2000" dirty="0" smtClean="0">
                <a:solidFill>
                  <a:srgbClr val="000000"/>
                </a:solidFill>
                <a:latin typeface="Arial" panose="020B0604020202020204" pitchFamily="34" charset="0"/>
                <a:cs typeface="Arial" panose="020B0604020202020204" pitchFamily="34" charset="0"/>
              </a:rPr>
              <a:t>protection, preventing the </a:t>
            </a:r>
            <a:r>
              <a:rPr lang="en-US" sz="2000" dirty="0" err="1" smtClean="0">
                <a:solidFill>
                  <a:srgbClr val="000000"/>
                </a:solidFill>
                <a:latin typeface="Arial" panose="020B0604020202020204" pitchFamily="34" charset="0"/>
                <a:cs typeface="Arial" panose="020B0604020202020204" pitchFamily="34" charset="0"/>
              </a:rPr>
              <a:t>crossflow</a:t>
            </a:r>
            <a:r>
              <a:rPr lang="en-US" sz="2000" dirty="0" smtClean="0">
                <a:solidFill>
                  <a:srgbClr val="000000"/>
                </a:solidFill>
                <a:latin typeface="Arial" panose="020B0604020202020204" pitchFamily="34" charset="0"/>
                <a:cs typeface="Arial" panose="020B0604020202020204" pitchFamily="34" charset="0"/>
              </a:rPr>
              <a:t> of hydrocarbons</a:t>
            </a:r>
            <a:endParaRPr lang="en-US" sz="2000" dirty="0">
              <a:solidFill>
                <a:srgbClr val="000000"/>
              </a:solidFill>
              <a:latin typeface="Arial" panose="020B0604020202020204" pitchFamily="34" charset="0"/>
              <a:cs typeface="Arial" panose="020B0604020202020204" pitchFamily="34" charset="0"/>
            </a:endParaRPr>
          </a:p>
          <a:p>
            <a:pPr>
              <a:defRPr/>
            </a:pPr>
            <a:endParaRPr lang="en-US" sz="2000" dirty="0">
              <a:solidFill>
                <a:srgbClr val="000000"/>
              </a:solidFill>
              <a:latin typeface="Arial" panose="020B0604020202020204" pitchFamily="34" charset="0"/>
              <a:cs typeface="Arial" panose="020B0604020202020204" pitchFamily="34" charset="0"/>
            </a:endParaRPr>
          </a:p>
          <a:p>
            <a:pPr marL="342900" indent="-342900">
              <a:buFont typeface="Arial" pitchFamily="34" charset="0"/>
              <a:buChar char="•"/>
              <a:defRPr/>
            </a:pPr>
            <a:r>
              <a:rPr lang="en-US" sz="2000" dirty="0">
                <a:solidFill>
                  <a:srgbClr val="000000"/>
                </a:solidFill>
                <a:latin typeface="Arial" panose="020B0604020202020204" pitchFamily="34" charset="0"/>
                <a:cs typeface="Arial" panose="020B0604020202020204" pitchFamily="34" charset="0"/>
              </a:rPr>
              <a:t>25 PA Code, Chapter 78 rules have further strengthened standards</a:t>
            </a:r>
          </a:p>
        </p:txBody>
      </p:sp>
      <p:pic>
        <p:nvPicPr>
          <p:cNvPr id="7" name="Picture 2"/>
          <p:cNvPicPr>
            <a:picLocks noChangeAspect="1" noChangeArrowheads="1"/>
          </p:cNvPicPr>
          <p:nvPr/>
        </p:nvPicPr>
        <p:blipFill>
          <a:blip r:embed="rId3"/>
          <a:srcRect l="10259" t="3333" r="13715"/>
          <a:stretch>
            <a:fillRect/>
          </a:stretch>
        </p:blipFill>
        <p:spPr bwMode="auto">
          <a:xfrm>
            <a:off x="4800600" y="1191663"/>
            <a:ext cx="4174588" cy="4993136"/>
          </a:xfrm>
          <a:prstGeom prst="rect">
            <a:avLst/>
          </a:prstGeom>
          <a:noFill/>
          <a:ln w="9525">
            <a:noFill/>
            <a:miter lim="800000"/>
            <a:headEnd/>
            <a:tailEnd/>
          </a:ln>
          <a:effectLst/>
        </p:spPr>
      </p:pic>
    </p:spTree>
    <p:extLst>
      <p:ext uri="{BB962C8B-B14F-4D97-AF65-F5344CB8AC3E}">
        <p14:creationId xmlns:p14="http://schemas.microsoft.com/office/powerpoint/2010/main" val="4228181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8063" y="1081926"/>
            <a:ext cx="4852695" cy="4678204"/>
          </a:xfrm>
          <a:prstGeom prst="rect">
            <a:avLst/>
          </a:prstGeom>
          <a:noFill/>
        </p:spPr>
        <p:txBody>
          <a:bodyPr wrap="square">
            <a:spAutoFit/>
          </a:bodyPr>
          <a:lstStyle/>
          <a:p>
            <a:pPr>
              <a:defRPr/>
            </a:pPr>
            <a:r>
              <a:rPr lang="en-US" sz="2000" b="1" u="sng" dirty="0" smtClean="0">
                <a:solidFill>
                  <a:srgbClr val="000000"/>
                </a:solidFill>
                <a:latin typeface="Arial" panose="020B0604020202020204" pitchFamily="34" charset="0"/>
                <a:cs typeface="Arial" panose="020B0604020202020204" pitchFamily="34" charset="0"/>
              </a:rPr>
              <a:t>Hydraulic Fracturing</a:t>
            </a:r>
          </a:p>
          <a:p>
            <a:pPr>
              <a:defRPr/>
            </a:pPr>
            <a:endParaRPr lang="en-US" sz="2000" dirty="0" smtClean="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2000" dirty="0" smtClean="0">
                <a:solidFill>
                  <a:srgbClr val="000000"/>
                </a:solidFill>
                <a:latin typeface="Arial" panose="020B0604020202020204" pitchFamily="34" charset="0"/>
                <a:cs typeface="Arial" panose="020B0604020202020204" pitchFamily="34" charset="0"/>
              </a:rPr>
              <a:t>Permits </a:t>
            </a:r>
            <a:r>
              <a:rPr lang="en-US" sz="2000" dirty="0">
                <a:solidFill>
                  <a:srgbClr val="000000"/>
                </a:solidFill>
                <a:latin typeface="Arial" panose="020B0604020202020204" pitchFamily="34" charset="0"/>
                <a:cs typeface="Arial" panose="020B0604020202020204" pitchFamily="34" charset="0"/>
              </a:rPr>
              <a:t>from state regulatory </a:t>
            </a:r>
            <a:r>
              <a:rPr lang="en-US" sz="2000" dirty="0" smtClean="0">
                <a:solidFill>
                  <a:srgbClr val="000000"/>
                </a:solidFill>
                <a:latin typeface="Arial" panose="020B0604020202020204" pitchFamily="34" charset="0"/>
                <a:cs typeface="Arial" panose="020B0604020202020204" pitchFamily="34" charset="0"/>
              </a:rPr>
              <a:t>agencies for water withdrawal.</a:t>
            </a:r>
            <a:endParaRPr lang="en-US" sz="20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endParaRPr lang="en-US" sz="20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2000" dirty="0" smtClean="0">
                <a:solidFill>
                  <a:srgbClr val="000000"/>
                </a:solidFill>
                <a:latin typeface="Arial" panose="020B0604020202020204" pitchFamily="34" charset="0"/>
                <a:cs typeface="Arial" panose="020B0604020202020204" pitchFamily="34" charset="0"/>
              </a:rPr>
              <a:t>New </a:t>
            </a:r>
            <a:r>
              <a:rPr lang="en-US" sz="2000" dirty="0">
                <a:solidFill>
                  <a:srgbClr val="000000"/>
                </a:solidFill>
                <a:latin typeface="Arial" panose="020B0604020202020204" pitchFamily="34" charset="0"/>
                <a:cs typeface="Arial" panose="020B0604020202020204" pitchFamily="34" charset="0"/>
              </a:rPr>
              <a:t>technologies allow producers to recycle most </a:t>
            </a:r>
            <a:r>
              <a:rPr lang="en-US" sz="2000" dirty="0" smtClean="0">
                <a:solidFill>
                  <a:srgbClr val="000000"/>
                </a:solidFill>
                <a:latin typeface="Arial" panose="020B0604020202020204" pitchFamily="34" charset="0"/>
                <a:cs typeface="Arial" panose="020B0604020202020204" pitchFamily="34" charset="0"/>
              </a:rPr>
              <a:t>water</a:t>
            </a:r>
            <a:endParaRPr lang="en-US" sz="20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endParaRPr lang="en-US" sz="20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2000" dirty="0" smtClean="0">
                <a:solidFill>
                  <a:srgbClr val="000000"/>
                </a:solidFill>
                <a:latin typeface="Arial" panose="020B0604020202020204" pitchFamily="34" charset="0"/>
                <a:cs typeface="Arial" panose="020B0604020202020204" pitchFamily="34" charset="0"/>
              </a:rPr>
              <a:t>30 </a:t>
            </a:r>
            <a:r>
              <a:rPr lang="en-US" sz="2000" dirty="0">
                <a:solidFill>
                  <a:srgbClr val="000000"/>
                </a:solidFill>
                <a:latin typeface="Arial" panose="020B0604020202020204" pitchFamily="34" charset="0"/>
                <a:cs typeface="Arial" panose="020B0604020202020204" pitchFamily="34" charset="0"/>
              </a:rPr>
              <a:t>State and federal agencies monitor hydraulic </a:t>
            </a:r>
            <a:r>
              <a:rPr lang="en-US" sz="2000" dirty="0" smtClean="0">
                <a:solidFill>
                  <a:srgbClr val="000000"/>
                </a:solidFill>
                <a:latin typeface="Arial" panose="020B0604020202020204" pitchFamily="34" charset="0"/>
                <a:cs typeface="Arial" panose="020B0604020202020204" pitchFamily="34" charset="0"/>
              </a:rPr>
              <a:t>fracturing</a:t>
            </a:r>
          </a:p>
          <a:p>
            <a:pPr marL="342900" indent="-342900">
              <a:buClr>
                <a:schemeClr val="accent1"/>
              </a:buClr>
              <a:buFont typeface="Arial" pitchFamily="34" charset="0"/>
              <a:buChar char="•"/>
              <a:defRPr/>
            </a:pPr>
            <a:endParaRPr lang="en-US" sz="20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2000" dirty="0">
                <a:solidFill>
                  <a:srgbClr val="000000"/>
                </a:solidFill>
                <a:latin typeface="Arial" panose="020B0604020202020204" pitchFamily="34" charset="0"/>
                <a:cs typeface="Arial" panose="020B0604020202020204" pitchFamily="34" charset="0"/>
              </a:rPr>
              <a:t>Industrial process; properly encased well, along with proper containment at the surface is critical</a:t>
            </a:r>
            <a:r>
              <a:rPr lang="en-US" sz="2000" dirty="0" smtClean="0">
                <a:solidFill>
                  <a:srgbClr val="000000"/>
                </a:solidFill>
                <a:latin typeface="Arial" panose="020B0604020202020204" pitchFamily="34" charset="0"/>
                <a:cs typeface="Arial" panose="020B0604020202020204" pitchFamily="34" charset="0"/>
              </a:rPr>
              <a:t>.</a:t>
            </a:r>
          </a:p>
          <a:p>
            <a:pPr marL="342900" indent="-342900">
              <a:buClr>
                <a:schemeClr val="accent1"/>
              </a:buClr>
              <a:buFont typeface="Arial" pitchFamily="34" charset="0"/>
              <a:buChar char="•"/>
              <a:defRPr/>
            </a:pPr>
            <a:endParaRPr lang="en-US" sz="2000" dirty="0" smtClean="0">
              <a:solidFill>
                <a:srgbClr val="000000"/>
              </a:solidFill>
              <a:latin typeface="Arial" panose="020B0604020202020204" pitchFamily="34" charset="0"/>
              <a:cs typeface="Arial" panose="020B0604020202020204" pitchFamily="34" charset="0"/>
            </a:endParaRPr>
          </a:p>
        </p:txBody>
      </p:sp>
      <p:sp>
        <p:nvSpPr>
          <p:cNvPr id="9" name="Title 1"/>
          <p:cNvSpPr>
            <a:spLocks noGrp="1"/>
          </p:cNvSpPr>
          <p:nvPr>
            <p:ph type="title"/>
          </p:nvPr>
        </p:nvSpPr>
        <p:spPr>
          <a:xfrm>
            <a:off x="0" y="0"/>
            <a:ext cx="8836025" cy="1150938"/>
          </a:xfrm>
        </p:spPr>
        <p:txBody>
          <a:bodyPr>
            <a:normAutofit/>
          </a:bodyPr>
          <a:lstStyle/>
          <a:p>
            <a:pPr algn="r">
              <a:defRPr/>
            </a:pPr>
            <a:r>
              <a:rPr lang="en-US" sz="2400" b="1" dirty="0" smtClean="0">
                <a:solidFill>
                  <a:schemeClr val="bg1"/>
                </a:solidFill>
                <a:latin typeface="Arial" panose="020B0604020202020204" pitchFamily="34" charset="0"/>
                <a:cs typeface="Arial" panose="020B0604020202020204" pitchFamily="34" charset="0"/>
              </a:rPr>
              <a:t>Steps in Completion</a:t>
            </a:r>
            <a:endParaRPr lang="en-US" sz="2400" b="1" dirty="0">
              <a:solidFill>
                <a:schemeClr val="bg1"/>
              </a:solidFill>
              <a:latin typeface="Arial" panose="020B0604020202020204" pitchFamily="34" charset="0"/>
              <a:cs typeface="Arial" panose="020B0604020202020204" pitchFamily="34" charset="0"/>
            </a:endParaRPr>
          </a:p>
        </p:txBody>
      </p:sp>
      <p:pic>
        <p:nvPicPr>
          <p:cNvPr id="1026" name="Picture 2" descr="http://www.anadarko.com/SiteCollectionImages/Content%20Image/Hydraulic%20Fracturing/CrossS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081926"/>
            <a:ext cx="4064041" cy="513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676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6025" cy="1150938"/>
          </a:xfrm>
        </p:spPr>
        <p:txBody>
          <a:bodyPr>
            <a:normAutofit/>
          </a:bodyPr>
          <a:lstStyle/>
          <a:p>
            <a:pPr algn="r">
              <a:defRPr/>
            </a:pPr>
            <a:r>
              <a:rPr lang="en-US" sz="2400" dirty="0" smtClean="0">
                <a:latin typeface="Arial" panose="020B0604020202020204" pitchFamily="34" charset="0"/>
                <a:cs typeface="Arial" panose="020B0604020202020204" pitchFamily="34" charset="0"/>
              </a:rPr>
              <a:t>Steps in Completion</a:t>
            </a:r>
            <a:endParaRPr lang="en-US" sz="2400" dirty="0">
              <a:latin typeface="Arial" panose="020B0604020202020204" pitchFamily="34" charset="0"/>
              <a:cs typeface="Arial" panose="020B0604020202020204" pitchFamily="34" charset="0"/>
            </a:endParaRPr>
          </a:p>
        </p:txBody>
      </p:sp>
      <p:sp>
        <p:nvSpPr>
          <p:cNvPr id="3" name="Rectangle 3"/>
          <p:cNvSpPr>
            <a:spLocks noChangeArrowheads="1"/>
          </p:cNvSpPr>
          <p:nvPr/>
        </p:nvSpPr>
        <p:spPr bwMode="auto">
          <a:xfrm>
            <a:off x="314324" y="959567"/>
            <a:ext cx="4264819"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1900" b="1" u="sng" dirty="0">
                <a:solidFill>
                  <a:srgbClr val="000000"/>
                </a:solidFill>
                <a:latin typeface="Arial" panose="020B0604020202020204" pitchFamily="34" charset="0"/>
                <a:cs typeface="Arial" panose="020B0604020202020204" pitchFamily="34" charset="0"/>
              </a:rPr>
              <a:t>Hydraulic </a:t>
            </a:r>
            <a:r>
              <a:rPr lang="en-US" sz="1900" b="1" u="sng" dirty="0" smtClean="0">
                <a:solidFill>
                  <a:srgbClr val="000000"/>
                </a:solidFill>
                <a:latin typeface="Arial" panose="020B0604020202020204" pitchFamily="34" charset="0"/>
                <a:cs typeface="Arial" panose="020B0604020202020204" pitchFamily="34" charset="0"/>
              </a:rPr>
              <a:t>Fracturing (HF)</a:t>
            </a:r>
            <a:endParaRPr lang="en-US" sz="1900" b="1" u="sng" dirty="0">
              <a:solidFill>
                <a:srgbClr val="000000"/>
              </a:solidFill>
              <a:latin typeface="Arial" panose="020B0604020202020204" pitchFamily="34" charset="0"/>
              <a:cs typeface="Arial" panose="020B0604020202020204" pitchFamily="34" charset="0"/>
            </a:endParaRPr>
          </a:p>
          <a:p>
            <a:pPr>
              <a:defRPr/>
            </a:pPr>
            <a:endParaRPr lang="en-US" sz="1900" dirty="0" smtClean="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1900" dirty="0" smtClean="0">
                <a:solidFill>
                  <a:srgbClr val="000000"/>
                </a:solidFill>
                <a:latin typeface="Arial" panose="020B0604020202020204" pitchFamily="34" charset="0"/>
                <a:cs typeface="Arial" panose="020B0604020202020204" pitchFamily="34" charset="0"/>
              </a:rPr>
              <a:t>&gt; 60 years: more than 1 million wells in </a:t>
            </a:r>
            <a:r>
              <a:rPr lang="en-US" sz="1900" dirty="0">
                <a:solidFill>
                  <a:srgbClr val="000000"/>
                </a:solidFill>
                <a:latin typeface="Arial" panose="020B0604020202020204" pitchFamily="34" charset="0"/>
                <a:cs typeface="Arial" panose="020B0604020202020204" pitchFamily="34" charset="0"/>
              </a:rPr>
              <a:t>27 </a:t>
            </a:r>
            <a:r>
              <a:rPr lang="en-US" sz="1900" dirty="0" smtClean="0">
                <a:solidFill>
                  <a:srgbClr val="000000"/>
                </a:solidFill>
                <a:latin typeface="Arial" panose="020B0604020202020204" pitchFamily="34" charset="0"/>
                <a:cs typeface="Arial" panose="020B0604020202020204" pitchFamily="34" charset="0"/>
              </a:rPr>
              <a:t>states</a:t>
            </a:r>
          </a:p>
          <a:p>
            <a:pPr marL="342900" indent="-342900">
              <a:buClr>
                <a:schemeClr val="accent1"/>
              </a:buClr>
              <a:buFont typeface="Arial" pitchFamily="34" charset="0"/>
              <a:buChar char="•"/>
              <a:defRPr/>
            </a:pPr>
            <a:endParaRPr lang="en-US" sz="19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1900" dirty="0" smtClean="0">
                <a:solidFill>
                  <a:srgbClr val="000000"/>
                </a:solidFill>
                <a:latin typeface="Arial" panose="020B0604020202020204" pitchFamily="34" charset="0"/>
                <a:cs typeface="Arial" panose="020B0604020202020204" pitchFamily="34" charset="0"/>
              </a:rPr>
              <a:t>90 percent </a:t>
            </a:r>
            <a:r>
              <a:rPr lang="en-US" sz="1900" dirty="0">
                <a:solidFill>
                  <a:srgbClr val="000000"/>
                </a:solidFill>
                <a:latin typeface="Arial" panose="020B0604020202020204" pitchFamily="34" charset="0"/>
                <a:cs typeface="Arial" panose="020B0604020202020204" pitchFamily="34" charset="0"/>
              </a:rPr>
              <a:t>of </a:t>
            </a:r>
            <a:r>
              <a:rPr lang="en-US" sz="1900" dirty="0" smtClean="0">
                <a:solidFill>
                  <a:srgbClr val="000000"/>
                </a:solidFill>
                <a:latin typeface="Arial" panose="020B0604020202020204" pitchFamily="34" charset="0"/>
                <a:cs typeface="Arial" panose="020B0604020202020204" pitchFamily="34" charset="0"/>
              </a:rPr>
              <a:t>oil </a:t>
            </a:r>
            <a:r>
              <a:rPr lang="en-US" sz="1900" dirty="0">
                <a:solidFill>
                  <a:srgbClr val="000000"/>
                </a:solidFill>
                <a:latin typeface="Arial" panose="020B0604020202020204" pitchFamily="34" charset="0"/>
                <a:cs typeface="Arial" panose="020B0604020202020204" pitchFamily="34" charset="0"/>
              </a:rPr>
              <a:t>and </a:t>
            </a:r>
            <a:r>
              <a:rPr lang="en-US" sz="1900" dirty="0" smtClean="0">
                <a:solidFill>
                  <a:srgbClr val="000000"/>
                </a:solidFill>
                <a:latin typeface="Arial" panose="020B0604020202020204" pitchFamily="34" charset="0"/>
                <a:cs typeface="Arial" panose="020B0604020202020204" pitchFamily="34" charset="0"/>
              </a:rPr>
              <a:t>gas wells use </a:t>
            </a:r>
            <a:r>
              <a:rPr lang="en-US" sz="1900" dirty="0">
                <a:solidFill>
                  <a:srgbClr val="000000"/>
                </a:solidFill>
                <a:latin typeface="Arial" panose="020B0604020202020204" pitchFamily="34" charset="0"/>
                <a:cs typeface="Arial" panose="020B0604020202020204" pitchFamily="34" charset="0"/>
              </a:rPr>
              <a:t>HF </a:t>
            </a:r>
            <a:r>
              <a:rPr lang="en-US" sz="1900" dirty="0" smtClean="0">
                <a:solidFill>
                  <a:srgbClr val="000000"/>
                </a:solidFill>
                <a:latin typeface="Arial" panose="020B0604020202020204" pitchFamily="34" charset="0"/>
                <a:cs typeface="Arial" panose="020B0604020202020204" pitchFamily="34" charset="0"/>
              </a:rPr>
              <a:t>technology</a:t>
            </a:r>
          </a:p>
          <a:p>
            <a:pPr marL="342900" indent="-342900">
              <a:buClr>
                <a:schemeClr val="accent1"/>
              </a:buClr>
              <a:buFont typeface="Arial" pitchFamily="34" charset="0"/>
              <a:buChar char="•"/>
              <a:defRPr/>
            </a:pPr>
            <a:endParaRPr lang="en-US" sz="19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1900" dirty="0" smtClean="0">
                <a:solidFill>
                  <a:srgbClr val="000000"/>
                </a:solidFill>
                <a:latin typeface="Arial" panose="020B0604020202020204" pitchFamily="34" charset="0"/>
                <a:cs typeface="Arial" panose="020B0604020202020204" pitchFamily="34" charset="0"/>
              </a:rPr>
              <a:t>99.5 </a:t>
            </a:r>
            <a:r>
              <a:rPr lang="en-US" sz="1900" dirty="0">
                <a:solidFill>
                  <a:srgbClr val="000000"/>
                </a:solidFill>
                <a:latin typeface="Arial" panose="020B0604020202020204" pitchFamily="34" charset="0"/>
                <a:cs typeface="Arial" panose="020B0604020202020204" pitchFamily="34" charset="0"/>
              </a:rPr>
              <a:t>percent water/sand </a:t>
            </a:r>
            <a:r>
              <a:rPr lang="en-US" sz="1900" dirty="0" smtClean="0">
                <a:solidFill>
                  <a:srgbClr val="000000"/>
                </a:solidFill>
                <a:latin typeface="Arial" panose="020B0604020202020204" pitchFamily="34" charset="0"/>
                <a:cs typeface="Arial" panose="020B0604020202020204" pitchFamily="34" charset="0"/>
              </a:rPr>
              <a:t>mix</a:t>
            </a:r>
          </a:p>
          <a:p>
            <a:pPr marL="342900" indent="-342900">
              <a:buClr>
                <a:schemeClr val="accent1"/>
              </a:buClr>
              <a:buFont typeface="Arial" pitchFamily="34" charset="0"/>
              <a:buChar char="•"/>
              <a:defRPr/>
            </a:pPr>
            <a:endParaRPr lang="en-US" sz="19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1900" dirty="0">
                <a:solidFill>
                  <a:srgbClr val="000000"/>
                </a:solidFill>
                <a:latin typeface="Arial" panose="020B0604020202020204" pitchFamily="34" charset="0"/>
                <a:cs typeface="Arial" panose="020B0604020202020204" pitchFamily="34" charset="0"/>
              </a:rPr>
              <a:t>3 to 5 million gallons of water fractures the shale.</a:t>
            </a:r>
            <a:endParaRPr lang="en-US" sz="1900" dirty="0" smtClean="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endParaRPr lang="en-US" sz="19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1900" dirty="0" smtClean="0">
                <a:solidFill>
                  <a:srgbClr val="000000"/>
                </a:solidFill>
                <a:latin typeface="Arial" panose="020B0604020202020204" pitchFamily="34" charset="0"/>
                <a:cs typeface="Arial" panose="020B0604020202020204" pitchFamily="34" charset="0"/>
              </a:rPr>
              <a:t>Well casing protects water supply</a:t>
            </a:r>
          </a:p>
          <a:p>
            <a:pPr marL="342900" indent="-342900">
              <a:buClr>
                <a:schemeClr val="accent1"/>
              </a:buClr>
              <a:buFont typeface="Arial" pitchFamily="34" charset="0"/>
              <a:buChar char="•"/>
              <a:defRPr/>
            </a:pPr>
            <a:endParaRPr lang="en-US" sz="19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1900" dirty="0" smtClean="0">
                <a:solidFill>
                  <a:srgbClr val="000000"/>
                </a:solidFill>
                <a:latin typeface="Arial" panose="020B0604020202020204" pitchFamily="34" charset="0"/>
                <a:cs typeface="Arial" panose="020B0604020202020204" pitchFamily="34" charset="0"/>
              </a:rPr>
              <a:t>PA </a:t>
            </a:r>
            <a:r>
              <a:rPr lang="en-US" sz="1900" dirty="0">
                <a:solidFill>
                  <a:srgbClr val="000000"/>
                </a:solidFill>
                <a:latin typeface="Arial" panose="020B0604020202020204" pitchFamily="34" charset="0"/>
                <a:cs typeface="Arial" panose="020B0604020202020204" pitchFamily="34" charset="0"/>
              </a:rPr>
              <a:t>Chapter 78 </a:t>
            </a:r>
            <a:r>
              <a:rPr lang="en-US" sz="1900" dirty="0" smtClean="0">
                <a:solidFill>
                  <a:srgbClr val="000000"/>
                </a:solidFill>
                <a:latin typeface="Arial" panose="020B0604020202020204" pitchFamily="34" charset="0"/>
                <a:cs typeface="Arial" panose="020B0604020202020204" pitchFamily="34" charset="0"/>
              </a:rPr>
              <a:t>upgrades reflect </a:t>
            </a:r>
            <a:r>
              <a:rPr lang="en-US" sz="1900" dirty="0">
                <a:solidFill>
                  <a:srgbClr val="000000"/>
                </a:solidFill>
                <a:latin typeface="Arial" panose="020B0604020202020204" pitchFamily="34" charset="0"/>
                <a:cs typeface="Arial" panose="020B0604020202020204" pitchFamily="34" charset="0"/>
              </a:rPr>
              <a:t>best practices in well </a:t>
            </a:r>
            <a:r>
              <a:rPr lang="en-US" sz="1900" dirty="0" smtClean="0">
                <a:solidFill>
                  <a:srgbClr val="000000"/>
                </a:solidFill>
                <a:latin typeface="Arial" panose="020B0604020202020204" pitchFamily="34" charset="0"/>
                <a:cs typeface="Arial" panose="020B0604020202020204" pitchFamily="34" charset="0"/>
              </a:rPr>
              <a:t>casing</a:t>
            </a:r>
            <a:endParaRPr lang="en-US" sz="1900" dirty="0">
              <a:solidFill>
                <a:srgbClr val="000000"/>
              </a:solidFill>
              <a:latin typeface="Arial" panose="020B0604020202020204" pitchFamily="34" charset="0"/>
              <a:cs typeface="Arial" panose="020B0604020202020204" pitchFamily="34"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070" y="1312058"/>
            <a:ext cx="3805548" cy="4650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0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0813"/>
            <a:ext cx="8843962" cy="885825"/>
          </a:xfrm>
        </p:spPr>
        <p:txBody>
          <a:bodyPr>
            <a:normAutofit/>
          </a:bodyPr>
          <a:lstStyle/>
          <a:p>
            <a:pPr algn="r">
              <a:defRPr/>
            </a:pPr>
            <a:r>
              <a:rPr lang="en-US" sz="2400" dirty="0" smtClean="0">
                <a:latin typeface="Arial" panose="020B0604020202020204" pitchFamily="34" charset="0"/>
                <a:cs typeface="Arial" panose="020B0604020202020204" pitchFamily="34" charset="0"/>
              </a:rPr>
              <a:t>Transparency in Completion</a:t>
            </a:r>
            <a:endParaRPr lang="en-US" sz="2400" dirty="0">
              <a:latin typeface="Arial" panose="020B0604020202020204" pitchFamily="34" charset="0"/>
              <a:cs typeface="Arial" panose="020B0604020202020204" pitchFamily="34" charset="0"/>
            </a:endParaRPr>
          </a:p>
        </p:txBody>
      </p:sp>
      <p:sp>
        <p:nvSpPr>
          <p:cNvPr id="9" name="Rectangle 3"/>
          <p:cNvSpPr>
            <a:spLocks noChangeArrowheads="1"/>
          </p:cNvSpPr>
          <p:nvPr/>
        </p:nvSpPr>
        <p:spPr bwMode="auto">
          <a:xfrm>
            <a:off x="134938" y="1012533"/>
            <a:ext cx="88566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200" b="1" u="sng" dirty="0" smtClean="0">
                <a:solidFill>
                  <a:srgbClr val="000000"/>
                </a:solidFill>
                <a:latin typeface="Arial"/>
              </a:rPr>
              <a:t>MSC Commitment to FracFocus.org Bolsters PA Requirements</a:t>
            </a:r>
            <a:endParaRPr lang="en-US" sz="2200" b="1" u="sng" dirty="0">
              <a:solidFill>
                <a:srgbClr val="000000"/>
              </a:solidFill>
              <a:latin typeface="Arial"/>
            </a:endParaRPr>
          </a:p>
        </p:txBody>
      </p:sp>
      <p:sp>
        <p:nvSpPr>
          <p:cNvPr id="10" name="Rectangle 3"/>
          <p:cNvSpPr>
            <a:spLocks noChangeArrowheads="1"/>
          </p:cNvSpPr>
          <p:nvPr/>
        </p:nvSpPr>
        <p:spPr bwMode="auto">
          <a:xfrm>
            <a:off x="314325" y="6039505"/>
            <a:ext cx="8529638"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50" b="1" dirty="0" smtClean="0">
                <a:solidFill>
                  <a:srgbClr val="000000"/>
                </a:solidFill>
                <a:latin typeface="Arial"/>
              </a:rPr>
              <a:t>FracFocus.org is a Project of the Groundwater Protection Council and the Interstate Oil &amp; Gas Compact Commission</a:t>
            </a:r>
            <a:endParaRPr lang="en-US" sz="1150" b="1" dirty="0">
              <a:solidFill>
                <a:srgbClr val="000000"/>
              </a:solidFill>
              <a:latin typeface="Aria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079" t="10937" r="14495" b="6250"/>
          <a:stretch/>
        </p:blipFill>
        <p:spPr bwMode="auto">
          <a:xfrm>
            <a:off x="1017147" y="1443420"/>
            <a:ext cx="7092244" cy="455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0768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253218"/>
            <a:ext cx="8836025" cy="714717"/>
          </a:xfrm>
        </p:spPr>
        <p:txBody>
          <a:bodyPr>
            <a:normAutofit/>
          </a:bodyPr>
          <a:lstStyle/>
          <a:p>
            <a:pPr algn="r">
              <a:defRPr/>
            </a:pPr>
            <a:r>
              <a:rPr lang="en-US" sz="2400" b="1" dirty="0" smtClean="0">
                <a:solidFill>
                  <a:schemeClr val="bg1"/>
                </a:solidFill>
                <a:latin typeface="Arial" panose="020B0604020202020204" pitchFamily="34" charset="0"/>
                <a:cs typeface="Arial" panose="020B0604020202020204" pitchFamily="34" charset="0"/>
              </a:rPr>
              <a:t>Environmental Protection</a:t>
            </a:r>
            <a:endParaRPr lang="en-US" sz="2400" b="1" dirty="0">
              <a:solidFill>
                <a:schemeClr val="bg1"/>
              </a:solidFill>
              <a:latin typeface="Arial" panose="020B0604020202020204" pitchFamily="34" charset="0"/>
              <a:cs typeface="Arial" panose="020B0604020202020204" pitchFamily="34" charset="0"/>
            </a:endParaRP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4756" t="10433" r="35945" b="6490"/>
          <a:stretch/>
        </p:blipFill>
        <p:spPr bwMode="auto">
          <a:xfrm>
            <a:off x="228600" y="1036136"/>
            <a:ext cx="3312515" cy="528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886198" y="967935"/>
            <a:ext cx="4903787" cy="5416868"/>
          </a:xfrm>
          <a:prstGeom prst="rect">
            <a:avLst/>
          </a:prstGeom>
          <a:noFill/>
        </p:spPr>
        <p:txBody>
          <a:bodyPr wrap="square">
            <a:spAutoFit/>
          </a:bodyPr>
          <a:lstStyle/>
          <a:p>
            <a:pPr defTabSz="457200" fontAlgn="base">
              <a:spcBef>
                <a:spcPct val="0"/>
              </a:spcBef>
              <a:spcAft>
                <a:spcPct val="0"/>
              </a:spcAft>
              <a:defRPr/>
            </a:pPr>
            <a:r>
              <a:rPr lang="en-US" sz="2000" b="1" u="sng" dirty="0" smtClean="0">
                <a:solidFill>
                  <a:srgbClr val="000000"/>
                </a:solidFill>
                <a:latin typeface="Arial" panose="020B0604020202020204" pitchFamily="34" charset="0"/>
                <a:cs typeface="Arial" panose="020B0604020202020204" pitchFamily="34" charset="0"/>
              </a:rPr>
              <a:t>Center for Rural PA Study</a:t>
            </a:r>
            <a:endParaRPr lang="en-US" sz="2000" b="1" u="sng" dirty="0">
              <a:solidFill>
                <a:srgbClr val="000000"/>
              </a:solidFill>
              <a:latin typeface="Arial" panose="020B0604020202020204" pitchFamily="34" charset="0"/>
              <a:cs typeface="Arial" panose="020B0604020202020204" pitchFamily="34" charset="0"/>
            </a:endParaRPr>
          </a:p>
          <a:p>
            <a:pPr defTabSz="457200" fontAlgn="base">
              <a:spcBef>
                <a:spcPct val="0"/>
              </a:spcBef>
              <a:spcAft>
                <a:spcPct val="0"/>
              </a:spcAft>
              <a:defRPr/>
            </a:pPr>
            <a:endParaRPr lang="en-US" sz="2000" dirty="0" smtClean="0">
              <a:solidFill>
                <a:srgbClr val="000000"/>
              </a:solidFill>
              <a:latin typeface="Arial" panose="020B0604020202020204" pitchFamily="34" charset="0"/>
              <a:cs typeface="Arial" panose="020B0604020202020204" pitchFamily="34" charset="0"/>
            </a:endParaRPr>
          </a:p>
          <a:p>
            <a:pPr marL="342900" indent="-342900" defTabSz="457200" fontAlgn="base">
              <a:spcBef>
                <a:spcPct val="0"/>
              </a:spcBef>
              <a:spcAft>
                <a:spcPct val="0"/>
              </a:spcAft>
              <a:buClr>
                <a:schemeClr val="accent1"/>
              </a:buClr>
              <a:buFont typeface="Arial" pitchFamily="34" charset="0"/>
              <a:buChar char="•"/>
              <a:defRPr/>
            </a:pPr>
            <a:r>
              <a:rPr lang="en-US" sz="1700" dirty="0" smtClean="0">
                <a:solidFill>
                  <a:srgbClr val="000000"/>
                </a:solidFill>
                <a:latin typeface="Arial" panose="020B0604020202020204" pitchFamily="34" charset="0"/>
                <a:cs typeface="Arial" panose="020B0604020202020204" pitchFamily="34" charset="0"/>
              </a:rPr>
              <a:t>Comprehensive research over two years, published in 2011</a:t>
            </a:r>
          </a:p>
          <a:p>
            <a:pPr marL="342900" indent="-342900" defTabSz="457200" fontAlgn="base">
              <a:spcBef>
                <a:spcPct val="0"/>
              </a:spcBef>
              <a:spcAft>
                <a:spcPct val="0"/>
              </a:spcAft>
              <a:buClr>
                <a:schemeClr val="accent1"/>
              </a:buClr>
              <a:buFont typeface="Arial" pitchFamily="34" charset="0"/>
              <a:buChar char="•"/>
              <a:defRPr/>
            </a:pPr>
            <a:endParaRPr lang="en-US" sz="1700" dirty="0">
              <a:solidFill>
                <a:srgbClr val="000000"/>
              </a:solidFill>
              <a:latin typeface="Arial" panose="020B0604020202020204" pitchFamily="34" charset="0"/>
              <a:cs typeface="Arial" panose="020B0604020202020204" pitchFamily="34" charset="0"/>
            </a:endParaRPr>
          </a:p>
          <a:p>
            <a:pPr marL="342900" indent="-342900" defTabSz="457200" fontAlgn="base">
              <a:spcBef>
                <a:spcPct val="0"/>
              </a:spcBef>
              <a:spcAft>
                <a:spcPct val="0"/>
              </a:spcAft>
              <a:buClr>
                <a:schemeClr val="accent1"/>
              </a:buClr>
              <a:buFont typeface="Arial" pitchFamily="34" charset="0"/>
              <a:buChar char="•"/>
              <a:defRPr/>
            </a:pPr>
            <a:r>
              <a:rPr lang="en-US" sz="1700" dirty="0" smtClean="0">
                <a:solidFill>
                  <a:srgbClr val="000000"/>
                </a:solidFill>
                <a:latin typeface="Arial" panose="020B0604020202020204" pitchFamily="34" charset="0"/>
                <a:cs typeface="Arial" panose="020B0604020202020204" pitchFamily="34" charset="0"/>
              </a:rPr>
              <a:t>Suggested private water well standards are needed</a:t>
            </a:r>
          </a:p>
          <a:p>
            <a:pPr marL="342900" indent="-342900" defTabSz="457200" fontAlgn="base">
              <a:spcBef>
                <a:spcPct val="0"/>
              </a:spcBef>
              <a:spcAft>
                <a:spcPct val="0"/>
              </a:spcAft>
              <a:buClr>
                <a:schemeClr val="accent1"/>
              </a:buClr>
              <a:buFont typeface="Arial" pitchFamily="34" charset="0"/>
              <a:buChar char="•"/>
              <a:defRPr/>
            </a:pPr>
            <a:endParaRPr lang="en-US" sz="1700" dirty="0">
              <a:solidFill>
                <a:srgbClr val="000000"/>
              </a:solidFill>
              <a:latin typeface="Arial" panose="020B0604020202020204" pitchFamily="34" charset="0"/>
              <a:cs typeface="Arial" panose="020B0604020202020204" pitchFamily="34" charset="0"/>
            </a:endParaRPr>
          </a:p>
          <a:p>
            <a:pPr marL="342900" indent="-342900" defTabSz="457200" fontAlgn="base">
              <a:spcBef>
                <a:spcPct val="0"/>
              </a:spcBef>
              <a:spcAft>
                <a:spcPct val="0"/>
              </a:spcAft>
              <a:buClr>
                <a:schemeClr val="accent1"/>
              </a:buClr>
              <a:buFont typeface="Arial" pitchFamily="34" charset="0"/>
              <a:buChar char="•"/>
              <a:defRPr/>
            </a:pPr>
            <a:r>
              <a:rPr lang="en-US" sz="1700" dirty="0" smtClean="0">
                <a:solidFill>
                  <a:srgbClr val="000000"/>
                </a:solidFill>
                <a:latin typeface="Arial" panose="020B0604020202020204" pitchFamily="34" charset="0"/>
                <a:cs typeface="Arial" panose="020B0604020202020204" pitchFamily="34" charset="0"/>
              </a:rPr>
              <a:t>Pre-drill testing by natural gas companies – a public service</a:t>
            </a:r>
          </a:p>
          <a:p>
            <a:pPr marL="342900" indent="-342900" defTabSz="457200" fontAlgn="base">
              <a:spcBef>
                <a:spcPct val="0"/>
              </a:spcBef>
              <a:spcAft>
                <a:spcPct val="0"/>
              </a:spcAft>
              <a:buClr>
                <a:schemeClr val="accent1"/>
              </a:buClr>
              <a:buFont typeface="Arial" pitchFamily="34" charset="0"/>
              <a:buChar char="•"/>
              <a:defRPr/>
            </a:pPr>
            <a:endParaRPr lang="en-US" sz="17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1700" dirty="0" smtClean="0">
                <a:solidFill>
                  <a:srgbClr val="000000"/>
                </a:solidFill>
                <a:latin typeface="Arial" panose="020B0604020202020204" pitchFamily="34" charset="0"/>
                <a:cs typeface="Arial" panose="020B0604020202020204" pitchFamily="34" charset="0"/>
              </a:rPr>
              <a:t>Regulations </a:t>
            </a:r>
            <a:r>
              <a:rPr lang="en-US" sz="1700" dirty="0">
                <a:solidFill>
                  <a:srgbClr val="000000"/>
                </a:solidFill>
                <a:latin typeface="Arial" panose="020B0604020202020204" pitchFamily="34" charset="0"/>
                <a:cs typeface="Arial" panose="020B0604020202020204" pitchFamily="34" charset="0"/>
              </a:rPr>
              <a:t>require testing of all water supplies within 2,500’ </a:t>
            </a:r>
            <a:r>
              <a:rPr lang="en-US" sz="1700" dirty="0" smtClean="0">
                <a:solidFill>
                  <a:srgbClr val="000000"/>
                </a:solidFill>
                <a:latin typeface="Arial" panose="020B0604020202020204" pitchFamily="34" charset="0"/>
                <a:cs typeface="Arial" panose="020B0604020202020204" pitchFamily="34" charset="0"/>
              </a:rPr>
              <a:t>of proposed gas well.</a:t>
            </a:r>
          </a:p>
          <a:p>
            <a:pPr marL="342900" indent="-342900">
              <a:buClr>
                <a:schemeClr val="accent1"/>
              </a:buClr>
              <a:buFont typeface="Arial" pitchFamily="34" charset="0"/>
              <a:buChar char="•"/>
              <a:defRPr/>
            </a:pPr>
            <a:endParaRPr lang="en-US" sz="17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1700" dirty="0" smtClean="0">
                <a:solidFill>
                  <a:srgbClr val="000000"/>
                </a:solidFill>
                <a:latin typeface="Arial" panose="020B0604020202020204" pitchFamily="34" charset="0"/>
                <a:cs typeface="Arial" panose="020B0604020202020204" pitchFamily="34" charset="0"/>
              </a:rPr>
              <a:t>&gt;40</a:t>
            </a:r>
            <a:r>
              <a:rPr lang="en-US" sz="1700" dirty="0">
                <a:solidFill>
                  <a:srgbClr val="000000"/>
                </a:solidFill>
                <a:latin typeface="Arial" panose="020B0604020202020204" pitchFamily="34" charset="0"/>
                <a:cs typeface="Arial" panose="020B0604020202020204" pitchFamily="34" charset="0"/>
              </a:rPr>
              <a:t>% of </a:t>
            </a:r>
            <a:r>
              <a:rPr lang="en-US" sz="1700" dirty="0" smtClean="0">
                <a:solidFill>
                  <a:srgbClr val="000000"/>
                </a:solidFill>
                <a:latin typeface="Arial" panose="020B0604020202020204" pitchFamily="34" charset="0"/>
                <a:cs typeface="Arial" panose="020B0604020202020204" pitchFamily="34" charset="0"/>
              </a:rPr>
              <a:t>1.2 million private water </a:t>
            </a:r>
            <a:r>
              <a:rPr lang="en-US" sz="1700" dirty="0">
                <a:solidFill>
                  <a:srgbClr val="000000"/>
                </a:solidFill>
                <a:latin typeface="Arial" panose="020B0604020202020204" pitchFamily="34" charset="0"/>
                <a:cs typeface="Arial" panose="020B0604020202020204" pitchFamily="34" charset="0"/>
              </a:rPr>
              <a:t>wells do not meet safe drinking water </a:t>
            </a:r>
            <a:r>
              <a:rPr lang="en-US" sz="1700" dirty="0" smtClean="0">
                <a:solidFill>
                  <a:srgbClr val="000000"/>
                </a:solidFill>
                <a:latin typeface="Arial" panose="020B0604020202020204" pitchFamily="34" charset="0"/>
                <a:cs typeface="Arial" panose="020B0604020202020204" pitchFamily="34" charset="0"/>
              </a:rPr>
              <a:t>standard, separate from industry activity</a:t>
            </a:r>
          </a:p>
          <a:p>
            <a:pPr marL="342900" indent="-342900">
              <a:buClr>
                <a:schemeClr val="accent1"/>
              </a:buClr>
              <a:buFont typeface="Arial" pitchFamily="34" charset="0"/>
              <a:buChar char="•"/>
              <a:defRPr/>
            </a:pPr>
            <a:endParaRPr lang="en-US" sz="17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1700" dirty="0">
                <a:solidFill>
                  <a:srgbClr val="000000"/>
                </a:solidFill>
                <a:latin typeface="Arial" panose="020B0604020202020204" pitchFamily="34" charset="0"/>
                <a:cs typeface="Arial" panose="020B0604020202020204" pitchFamily="34" charset="0"/>
              </a:rPr>
              <a:t>Another 20% percent of wells </a:t>
            </a:r>
            <a:r>
              <a:rPr lang="en-US" sz="1700" dirty="0" smtClean="0">
                <a:solidFill>
                  <a:srgbClr val="000000"/>
                </a:solidFill>
                <a:latin typeface="Arial" panose="020B0604020202020204" pitchFamily="34" charset="0"/>
                <a:cs typeface="Arial" panose="020B0604020202020204" pitchFamily="34" charset="0"/>
              </a:rPr>
              <a:t>contained        pre-existing methane</a:t>
            </a:r>
            <a:endParaRPr lang="en-US" sz="17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1607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6025" cy="1150938"/>
          </a:xfrm>
        </p:spPr>
        <p:txBody>
          <a:bodyPr>
            <a:normAutofit/>
          </a:bodyPr>
          <a:lstStyle/>
          <a:p>
            <a:pPr algn="r">
              <a:defRPr/>
            </a:pPr>
            <a:r>
              <a:rPr lang="en-US" sz="2400" dirty="0" smtClean="0">
                <a:latin typeface="Arial" panose="020B0604020202020204" pitchFamily="34" charset="0"/>
                <a:cs typeface="Arial" panose="020B0604020202020204" pitchFamily="34" charset="0"/>
              </a:rPr>
              <a:t>Steps in Production</a:t>
            </a:r>
            <a:endParaRPr lang="en-US" sz="2400" dirty="0">
              <a:latin typeface="Arial" panose="020B0604020202020204" pitchFamily="34" charset="0"/>
              <a:cs typeface="Arial" panose="020B0604020202020204" pitchFamily="34" charset="0"/>
            </a:endParaRPr>
          </a:p>
        </p:txBody>
      </p:sp>
      <p:sp>
        <p:nvSpPr>
          <p:cNvPr id="3" name="Rectangle 3"/>
          <p:cNvSpPr>
            <a:spLocks noChangeArrowheads="1"/>
          </p:cNvSpPr>
          <p:nvPr/>
        </p:nvSpPr>
        <p:spPr bwMode="auto">
          <a:xfrm>
            <a:off x="314325" y="1038203"/>
            <a:ext cx="4264819"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1850" b="1" u="sng" dirty="0">
                <a:solidFill>
                  <a:srgbClr val="000000"/>
                </a:solidFill>
                <a:latin typeface="Arial" panose="020B0604020202020204" pitchFamily="34" charset="0"/>
                <a:cs typeface="Arial" panose="020B0604020202020204" pitchFamily="34" charset="0"/>
              </a:rPr>
              <a:t>Site Restoration</a:t>
            </a:r>
          </a:p>
          <a:p>
            <a:pPr>
              <a:defRPr/>
            </a:pPr>
            <a:endParaRPr lang="en-US" sz="185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1850" dirty="0">
                <a:solidFill>
                  <a:srgbClr val="000000"/>
                </a:solidFill>
                <a:latin typeface="Arial" panose="020B0604020202020204" pitchFamily="34" charset="0"/>
                <a:cs typeface="Arial" panose="020B0604020202020204" pitchFamily="34" charset="0"/>
              </a:rPr>
              <a:t>Involves landscaping and contouring the property as closely as possible to pre-drilling conditions.</a:t>
            </a:r>
          </a:p>
          <a:p>
            <a:pPr marL="342900" indent="-342900">
              <a:buClr>
                <a:schemeClr val="accent1"/>
              </a:buClr>
              <a:buFont typeface="Arial" pitchFamily="34" charset="0"/>
              <a:buChar char="•"/>
              <a:defRPr/>
            </a:pPr>
            <a:endParaRPr lang="en-US" sz="185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defRPr/>
            </a:pPr>
            <a:r>
              <a:rPr lang="en-US" sz="1850" dirty="0">
                <a:solidFill>
                  <a:srgbClr val="000000"/>
                </a:solidFill>
                <a:latin typeface="Arial" panose="020B0604020202020204" pitchFamily="34" charset="0"/>
                <a:cs typeface="Arial" panose="020B0604020202020204" pitchFamily="34" charset="0"/>
              </a:rPr>
              <a:t>Property owners generally see</a:t>
            </a:r>
            <a:r>
              <a:rPr lang="en-US" sz="1850" dirty="0" smtClean="0">
                <a:solidFill>
                  <a:srgbClr val="000000"/>
                </a:solidFill>
                <a:latin typeface="Arial" panose="020B0604020202020204" pitchFamily="34" charset="0"/>
                <a:cs typeface="Arial" panose="020B0604020202020204" pitchFamily="34" charset="0"/>
              </a:rPr>
              <a:t>:</a:t>
            </a:r>
          </a:p>
          <a:p>
            <a:pPr marL="342900" indent="-342900">
              <a:buClr>
                <a:schemeClr val="accent1"/>
              </a:buClr>
              <a:buFont typeface="Arial" pitchFamily="34" charset="0"/>
              <a:buChar char="•"/>
              <a:defRPr/>
            </a:pPr>
            <a:endParaRPr lang="en-US" sz="1850" dirty="0">
              <a:solidFill>
                <a:srgbClr val="000000"/>
              </a:solidFill>
              <a:latin typeface="Arial" panose="020B0604020202020204" pitchFamily="34" charset="0"/>
              <a:cs typeface="Arial" panose="020B0604020202020204" pitchFamily="34" charset="0"/>
            </a:endParaRPr>
          </a:p>
          <a:p>
            <a:pPr marL="800100" lvl="1" indent="-342900">
              <a:buClr>
                <a:schemeClr val="accent1"/>
              </a:buClr>
              <a:buFont typeface="Arial" pitchFamily="34" charset="0"/>
              <a:buChar char="‒"/>
              <a:defRPr/>
            </a:pPr>
            <a:r>
              <a:rPr lang="en-US" sz="1850" dirty="0">
                <a:solidFill>
                  <a:srgbClr val="000000"/>
                </a:solidFill>
                <a:latin typeface="Arial" panose="020B0604020202020204" pitchFamily="34" charset="0"/>
                <a:cs typeface="Arial" panose="020B0604020202020204" pitchFamily="34" charset="0"/>
              </a:rPr>
              <a:t>Small </a:t>
            </a:r>
            <a:r>
              <a:rPr lang="en-US" sz="1850" dirty="0" smtClean="0">
                <a:solidFill>
                  <a:srgbClr val="000000"/>
                </a:solidFill>
                <a:latin typeface="Arial" panose="020B0604020202020204" pitchFamily="34" charset="0"/>
                <a:cs typeface="Arial" panose="020B0604020202020204" pitchFamily="34" charset="0"/>
              </a:rPr>
              <a:t>wellheads </a:t>
            </a:r>
            <a:r>
              <a:rPr lang="en-US" sz="1850" dirty="0">
                <a:solidFill>
                  <a:srgbClr val="000000"/>
                </a:solidFill>
                <a:latin typeface="Arial" panose="020B0604020202020204" pitchFamily="34" charset="0"/>
                <a:cs typeface="Arial" panose="020B0604020202020204" pitchFamily="34" charset="0"/>
              </a:rPr>
              <a:t>on a level </a:t>
            </a:r>
            <a:r>
              <a:rPr lang="en-US" sz="1850" dirty="0" smtClean="0">
                <a:solidFill>
                  <a:srgbClr val="000000"/>
                </a:solidFill>
                <a:latin typeface="Arial" panose="020B0604020202020204" pitchFamily="34" charset="0"/>
                <a:cs typeface="Arial" panose="020B0604020202020204" pitchFamily="34" charset="0"/>
              </a:rPr>
              <a:t>pad</a:t>
            </a:r>
          </a:p>
          <a:p>
            <a:pPr marL="800100" lvl="1" indent="-342900">
              <a:buClr>
                <a:schemeClr val="accent1"/>
              </a:buClr>
              <a:buFont typeface="Arial" pitchFamily="34" charset="0"/>
              <a:buChar char="‒"/>
              <a:defRPr/>
            </a:pPr>
            <a:endParaRPr lang="en-US" sz="1850" dirty="0">
              <a:solidFill>
                <a:srgbClr val="000000"/>
              </a:solidFill>
              <a:latin typeface="Arial" panose="020B0604020202020204" pitchFamily="34" charset="0"/>
              <a:cs typeface="Arial" panose="020B0604020202020204" pitchFamily="34" charset="0"/>
            </a:endParaRPr>
          </a:p>
          <a:p>
            <a:pPr marL="800100" lvl="1" indent="-342900">
              <a:buClr>
                <a:schemeClr val="accent1"/>
              </a:buClr>
              <a:buFont typeface="Arial" pitchFamily="34" charset="0"/>
              <a:buChar char="‒"/>
              <a:defRPr/>
            </a:pPr>
            <a:r>
              <a:rPr lang="en-US" sz="1850" dirty="0">
                <a:solidFill>
                  <a:srgbClr val="000000"/>
                </a:solidFill>
                <a:latin typeface="Arial" panose="020B0604020202020204" pitchFamily="34" charset="0"/>
                <a:cs typeface="Arial" panose="020B0604020202020204" pitchFamily="34" charset="0"/>
              </a:rPr>
              <a:t>Small amount of </a:t>
            </a:r>
            <a:r>
              <a:rPr lang="en-US" sz="1850" dirty="0" smtClean="0">
                <a:solidFill>
                  <a:srgbClr val="000000"/>
                </a:solidFill>
                <a:latin typeface="Arial" panose="020B0604020202020204" pitchFamily="34" charset="0"/>
                <a:cs typeface="Arial" panose="020B0604020202020204" pitchFamily="34" charset="0"/>
              </a:rPr>
              <a:t>equipment</a:t>
            </a:r>
          </a:p>
          <a:p>
            <a:pPr marL="800100" lvl="1" indent="-342900">
              <a:buClr>
                <a:schemeClr val="accent1"/>
              </a:buClr>
              <a:buFont typeface="Arial" pitchFamily="34" charset="0"/>
              <a:buChar char="‒"/>
              <a:defRPr/>
            </a:pPr>
            <a:endParaRPr lang="en-US" sz="1850" dirty="0">
              <a:solidFill>
                <a:srgbClr val="000000"/>
              </a:solidFill>
              <a:latin typeface="Arial" panose="020B0604020202020204" pitchFamily="34" charset="0"/>
              <a:cs typeface="Arial" panose="020B0604020202020204" pitchFamily="34" charset="0"/>
            </a:endParaRPr>
          </a:p>
          <a:p>
            <a:pPr marL="800100" lvl="1" indent="-342900">
              <a:buClr>
                <a:schemeClr val="accent1"/>
              </a:buClr>
              <a:buFont typeface="Arial" pitchFamily="34" charset="0"/>
              <a:buChar char="‒"/>
              <a:defRPr/>
            </a:pPr>
            <a:r>
              <a:rPr lang="en-US" sz="1850" dirty="0">
                <a:solidFill>
                  <a:srgbClr val="000000"/>
                </a:solidFill>
                <a:latin typeface="Arial" panose="020B0604020202020204" pitchFamily="34" charset="0"/>
                <a:cs typeface="Arial" panose="020B0604020202020204" pitchFamily="34" charset="0"/>
              </a:rPr>
              <a:t>Two to three water storage </a:t>
            </a:r>
            <a:r>
              <a:rPr lang="en-US" sz="1850" dirty="0" smtClean="0">
                <a:solidFill>
                  <a:srgbClr val="000000"/>
                </a:solidFill>
                <a:latin typeface="Arial" panose="020B0604020202020204" pitchFamily="34" charset="0"/>
                <a:cs typeface="Arial" panose="020B0604020202020204" pitchFamily="34" charset="0"/>
              </a:rPr>
              <a:t>tanks</a:t>
            </a:r>
          </a:p>
          <a:p>
            <a:pPr marL="800100" lvl="1" indent="-342900">
              <a:buClr>
                <a:schemeClr val="accent1"/>
              </a:buClr>
              <a:buFont typeface="Arial" pitchFamily="34" charset="0"/>
              <a:buChar char="‒"/>
              <a:defRPr/>
            </a:pPr>
            <a:endParaRPr lang="en-US" sz="1850" dirty="0">
              <a:solidFill>
                <a:srgbClr val="000000"/>
              </a:solidFill>
              <a:latin typeface="Arial" panose="020B0604020202020204" pitchFamily="34" charset="0"/>
              <a:cs typeface="Arial" panose="020B0604020202020204" pitchFamily="34" charset="0"/>
            </a:endParaRPr>
          </a:p>
          <a:p>
            <a:pPr marL="800100" lvl="1" indent="-342900">
              <a:buClr>
                <a:schemeClr val="accent1"/>
              </a:buClr>
              <a:buFont typeface="Arial" pitchFamily="34" charset="0"/>
              <a:buChar char="‒"/>
              <a:defRPr/>
            </a:pPr>
            <a:r>
              <a:rPr lang="en-US" sz="1850" dirty="0">
                <a:solidFill>
                  <a:srgbClr val="000000"/>
                </a:solidFill>
                <a:latin typeface="Arial" panose="020B0604020202020204" pitchFamily="34" charset="0"/>
                <a:cs typeface="Arial" panose="020B0604020202020204" pitchFamily="34" charset="0"/>
              </a:rPr>
              <a:t>Metering system to monitor gas </a:t>
            </a:r>
            <a:r>
              <a:rPr lang="en-US" sz="1850" dirty="0" smtClean="0">
                <a:solidFill>
                  <a:srgbClr val="000000"/>
                </a:solidFill>
                <a:latin typeface="Arial" panose="020B0604020202020204" pitchFamily="34" charset="0"/>
                <a:cs typeface="Arial" panose="020B0604020202020204" pitchFamily="34" charset="0"/>
              </a:rPr>
              <a:t>production</a:t>
            </a:r>
            <a:endParaRPr lang="en-US" sz="1850" dirty="0">
              <a:solidFill>
                <a:srgbClr val="00000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815" y="1038201"/>
            <a:ext cx="3428504" cy="2569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2815" y="3607494"/>
            <a:ext cx="3428504" cy="257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42815" y="6142200"/>
            <a:ext cx="3428504" cy="215444"/>
          </a:xfrm>
          <a:prstGeom prst="rect">
            <a:avLst/>
          </a:prstGeom>
          <a:noFill/>
        </p:spPr>
        <p:txBody>
          <a:bodyPr wrap="square" rtlCol="0">
            <a:spAutoFit/>
          </a:bodyPr>
          <a:lstStyle/>
          <a:p>
            <a:r>
              <a:rPr lang="en-US" sz="800" b="1" i="1" dirty="0" smtClean="0">
                <a:solidFill>
                  <a:srgbClr val="000000"/>
                </a:solidFill>
                <a:latin typeface="Arial" panose="020B0604020202020204" pitchFamily="34" charset="0"/>
                <a:cs typeface="Arial" panose="020B0604020202020204" pitchFamily="34" charset="0"/>
              </a:rPr>
              <a:t>Courtesy: Range Resources</a:t>
            </a:r>
            <a:endParaRPr lang="en-US" sz="800" b="1" i="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731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1" y="1"/>
            <a:ext cx="8915400" cy="914400"/>
          </a:xfrm>
        </p:spPr>
        <p:txBody>
          <a:bodyPr>
            <a:normAutofit/>
          </a:bodyPr>
          <a:lstStyle/>
          <a:p>
            <a:pPr algn="r">
              <a:defRPr/>
            </a:pPr>
            <a:r>
              <a:rPr lang="en-US" sz="2400" b="1" dirty="0" smtClean="0">
                <a:solidFill>
                  <a:schemeClr val="bg1"/>
                </a:solidFill>
                <a:latin typeface="Arial" panose="020B0604020202020204" pitchFamily="34" charset="0"/>
                <a:cs typeface="Arial" panose="020B0604020202020204" pitchFamily="34" charset="0"/>
              </a:rPr>
              <a:t>Recommended Practices</a:t>
            </a:r>
            <a:endParaRPr lang="en-US" sz="2400" b="1" dirty="0">
              <a:solidFill>
                <a:schemeClr val="bg1"/>
              </a:solidFill>
              <a:latin typeface="Arial" panose="020B0604020202020204" pitchFamily="34" charset="0"/>
              <a:cs typeface="Arial" panose="020B0604020202020204" pitchFamily="34" charset="0"/>
            </a:endParaRPr>
          </a:p>
        </p:txBody>
      </p:sp>
      <p:sp>
        <p:nvSpPr>
          <p:cNvPr id="30" name="Rectangle 29"/>
          <p:cNvSpPr/>
          <p:nvPr/>
        </p:nvSpPr>
        <p:spPr>
          <a:xfrm>
            <a:off x="166048" y="2109320"/>
            <a:ext cx="4572000" cy="3170099"/>
          </a:xfrm>
          <a:prstGeom prst="rect">
            <a:avLst/>
          </a:prstGeom>
          <a:ln w="0">
            <a:noFill/>
          </a:ln>
          <a:effectLst>
            <a:glow rad="241300">
              <a:schemeClr val="accent1">
                <a:alpha val="40000"/>
              </a:schemeClr>
            </a:glow>
          </a:effectLst>
        </p:spPr>
        <p:txBody>
          <a:bodyPr wrap="square">
            <a:spAutoFit/>
          </a:bodyPr>
          <a:lstStyle/>
          <a:p>
            <a:pPr algn="ctr"/>
            <a:r>
              <a:rPr lang="en-US" sz="2000" b="1" i="1" dirty="0" smtClean="0">
                <a:solidFill>
                  <a:srgbClr val="000000"/>
                </a:solidFill>
                <a:latin typeface="Arial"/>
                <a:cs typeface="Arial"/>
              </a:rPr>
              <a:t>Developed in collaboration with:</a:t>
            </a:r>
          </a:p>
          <a:p>
            <a:pPr algn="ctr"/>
            <a:r>
              <a:rPr lang="en-US" sz="2000" dirty="0" smtClean="0">
                <a:solidFill>
                  <a:srgbClr val="000000"/>
                </a:solidFill>
                <a:latin typeface="Arial"/>
                <a:cs typeface="Arial"/>
              </a:rPr>
              <a:t>PA Federation of Sportsmen’s Clubs</a:t>
            </a:r>
          </a:p>
          <a:p>
            <a:pPr algn="ctr"/>
            <a:r>
              <a:rPr lang="en-US" sz="2000" dirty="0" smtClean="0">
                <a:solidFill>
                  <a:srgbClr val="000000"/>
                </a:solidFill>
                <a:latin typeface="Arial"/>
                <a:cs typeface="Arial"/>
              </a:rPr>
              <a:t>Ducks Unlimited</a:t>
            </a:r>
          </a:p>
          <a:p>
            <a:pPr algn="ctr"/>
            <a:r>
              <a:rPr lang="en-US" sz="2000" dirty="0" smtClean="0">
                <a:solidFill>
                  <a:srgbClr val="000000"/>
                </a:solidFill>
                <a:latin typeface="Arial"/>
                <a:cs typeface="Arial"/>
              </a:rPr>
              <a:t>National Wild Turkey Federation</a:t>
            </a:r>
          </a:p>
          <a:p>
            <a:pPr algn="ctr"/>
            <a:r>
              <a:rPr lang="en-US" sz="2000" dirty="0" smtClean="0">
                <a:solidFill>
                  <a:srgbClr val="000000"/>
                </a:solidFill>
                <a:latin typeface="Arial"/>
                <a:cs typeface="Arial"/>
              </a:rPr>
              <a:t>Wildlife for Everyone Foundation</a:t>
            </a:r>
          </a:p>
          <a:p>
            <a:pPr algn="ctr"/>
            <a:r>
              <a:rPr lang="en-US" sz="2000" dirty="0" smtClean="0">
                <a:solidFill>
                  <a:srgbClr val="000000"/>
                </a:solidFill>
                <a:latin typeface="Arial"/>
                <a:cs typeface="Arial"/>
              </a:rPr>
              <a:t>The Nature Conservancy</a:t>
            </a:r>
          </a:p>
          <a:p>
            <a:pPr algn="ctr"/>
            <a:r>
              <a:rPr lang="en-US" sz="2000" dirty="0" smtClean="0">
                <a:solidFill>
                  <a:srgbClr val="000000"/>
                </a:solidFill>
                <a:latin typeface="Arial"/>
                <a:cs typeface="Arial"/>
              </a:rPr>
              <a:t>Ruffed Grouse Society</a:t>
            </a:r>
          </a:p>
          <a:p>
            <a:pPr algn="ctr"/>
            <a:r>
              <a:rPr lang="en-US" sz="2000" dirty="0" smtClean="0">
                <a:solidFill>
                  <a:srgbClr val="000000"/>
                </a:solidFill>
                <a:latin typeface="Arial"/>
                <a:cs typeface="Arial"/>
              </a:rPr>
              <a:t>Western PA Conservancy</a:t>
            </a:r>
          </a:p>
          <a:p>
            <a:pPr algn="ctr"/>
            <a:r>
              <a:rPr lang="en-US" sz="2000" dirty="0" smtClean="0">
                <a:solidFill>
                  <a:srgbClr val="000000"/>
                </a:solidFill>
                <a:latin typeface="Arial"/>
                <a:cs typeface="Arial"/>
              </a:rPr>
              <a:t>PA Outdoor Writers Association</a:t>
            </a:r>
          </a:p>
          <a:p>
            <a:pPr algn="ctr"/>
            <a:r>
              <a:rPr lang="en-US" sz="2000" dirty="0" smtClean="0">
                <a:solidFill>
                  <a:srgbClr val="000000"/>
                </a:solidFill>
                <a:latin typeface="Arial"/>
                <a:cs typeface="Arial"/>
              </a:rPr>
              <a:t>American Chestnut Foundation</a:t>
            </a:r>
            <a:endParaRPr lang="en-US" sz="2000" dirty="0">
              <a:solidFill>
                <a:srgbClr val="464847"/>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108" t="19792" r="32357" b="8702"/>
          <a:stretch/>
        </p:blipFill>
        <p:spPr bwMode="auto">
          <a:xfrm>
            <a:off x="4940299" y="1036639"/>
            <a:ext cx="4088111" cy="5211762"/>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33926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 y="376238"/>
            <a:ext cx="8597900" cy="469900"/>
          </a:xfrm>
        </p:spPr>
        <p:txBody>
          <a:bodyPr>
            <a:normAutofit/>
          </a:bodyPr>
          <a:lstStyle/>
          <a:p>
            <a:pPr algn="r"/>
            <a:r>
              <a:rPr lang="en-US" sz="2400" b="1" dirty="0" smtClean="0">
                <a:solidFill>
                  <a:schemeClr val="bg1"/>
                </a:solidFill>
                <a:latin typeface="Arial" panose="020B0604020202020204" pitchFamily="34" charset="0"/>
                <a:cs typeface="Arial" panose="020B0604020202020204" pitchFamily="34" charset="0"/>
              </a:rPr>
              <a:t>Focus on Midstream</a:t>
            </a:r>
            <a:endParaRPr lang="en-US" sz="2400" b="1"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8900" y="1038225"/>
            <a:ext cx="8483600" cy="4872038"/>
          </a:xfrm>
        </p:spPr>
        <p:txBody>
          <a:bodyPr>
            <a:normAutofit lnSpcReduction="10000"/>
          </a:bodyPr>
          <a:lstStyle/>
          <a:p>
            <a:pPr>
              <a:buClr>
                <a:schemeClr val="accent1"/>
              </a:buClr>
            </a:pPr>
            <a:r>
              <a:rPr lang="en-US" sz="2400" dirty="0" smtClean="0">
                <a:solidFill>
                  <a:srgbClr val="000000"/>
                </a:solidFill>
                <a:latin typeface="Arial" panose="020B0604020202020204" pitchFamily="34" charset="0"/>
                <a:cs typeface="Arial" panose="020B0604020202020204" pitchFamily="34" charset="0"/>
              </a:rPr>
              <a:t>Gathering Line defined in PA state law as a pipeline used to transport natural gas from a production facility to a transmission line</a:t>
            </a:r>
          </a:p>
          <a:p>
            <a:pPr lvl="1">
              <a:buClr>
                <a:schemeClr val="accent1"/>
              </a:buClr>
            </a:pPr>
            <a:r>
              <a:rPr lang="en-US" sz="2400" dirty="0" smtClean="0">
                <a:solidFill>
                  <a:srgbClr val="000000"/>
                </a:solidFill>
                <a:latin typeface="Arial" panose="020B0604020202020204" pitchFamily="34" charset="0"/>
                <a:cs typeface="Arial" panose="020B0604020202020204" pitchFamily="34" charset="0"/>
              </a:rPr>
              <a:t>Along the way, the lines can lead to a compressor station and possibly a processing plant (in wet gas areas)</a:t>
            </a:r>
          </a:p>
          <a:p>
            <a:pPr>
              <a:buClr>
                <a:schemeClr val="accent1"/>
              </a:buClr>
            </a:pPr>
            <a:r>
              <a:rPr lang="en-US" sz="2400" dirty="0" smtClean="0">
                <a:solidFill>
                  <a:srgbClr val="000000"/>
                </a:solidFill>
                <a:latin typeface="Arial" panose="020B0604020202020204" pitchFamily="34" charset="0"/>
                <a:cs typeface="Arial" panose="020B0604020202020204" pitchFamily="34" charset="0"/>
              </a:rPr>
              <a:t>Location of pipelines are subject to negotiation between property owner and pipeline company</a:t>
            </a:r>
          </a:p>
          <a:p>
            <a:pPr>
              <a:buClr>
                <a:schemeClr val="accent1"/>
              </a:buClr>
            </a:pPr>
            <a:r>
              <a:rPr lang="en-US" sz="2400" dirty="0" smtClean="0">
                <a:solidFill>
                  <a:srgbClr val="000000"/>
                </a:solidFill>
                <a:latin typeface="Arial" panose="020B0604020202020204" pitchFamily="34" charset="0"/>
                <a:cs typeface="Arial" panose="020B0604020202020204" pitchFamily="34" charset="0"/>
              </a:rPr>
              <a:t>Right of Way Agreements between property owner and pipeline company recorded with county</a:t>
            </a:r>
          </a:p>
          <a:p>
            <a:pPr>
              <a:buClr>
                <a:schemeClr val="accent1"/>
              </a:buClr>
            </a:pPr>
            <a:r>
              <a:rPr lang="en-US" sz="2400" dirty="0" smtClean="0">
                <a:solidFill>
                  <a:srgbClr val="000000"/>
                </a:solidFill>
                <a:latin typeface="Arial" panose="020B0604020202020204" pitchFamily="34" charset="0"/>
                <a:cs typeface="Arial" panose="020B0604020202020204" pitchFamily="34" charset="0"/>
              </a:rPr>
              <a:t>Right of Way can contain multiple pipelines and can range from 50-75 feet in width</a:t>
            </a:r>
          </a:p>
          <a:p>
            <a:pPr lvl="1">
              <a:buClr>
                <a:schemeClr val="accent1"/>
              </a:buClr>
            </a:pPr>
            <a:r>
              <a:rPr lang="en-US" sz="2400" dirty="0" smtClean="0">
                <a:solidFill>
                  <a:srgbClr val="000000"/>
                </a:solidFill>
                <a:latin typeface="Arial" panose="020B0604020202020204" pitchFamily="34" charset="0"/>
                <a:cs typeface="Arial" panose="020B0604020202020204" pitchFamily="34" charset="0"/>
              </a:rPr>
              <a:t>Additional width for construction</a:t>
            </a:r>
          </a:p>
          <a:p>
            <a:pPr>
              <a:buClr>
                <a:schemeClr val="accent1"/>
              </a:buClr>
              <a:buNone/>
            </a:pPr>
            <a:endParaRPr lang="en-US" sz="2400" dirty="0">
              <a:solidFill>
                <a:srgbClr val="000000"/>
              </a:solidFill>
              <a:latin typeface="Arial" panose="020B0604020202020204" pitchFamily="34" charset="0"/>
              <a:cs typeface="Arial" panose="020B0604020202020204" pitchFamily="34" charset="0"/>
            </a:endParaRPr>
          </a:p>
        </p:txBody>
      </p:sp>
      <p:sp>
        <p:nvSpPr>
          <p:cNvPr id="4" name="TextBox 3"/>
          <p:cNvSpPr txBox="1"/>
          <p:nvPr/>
        </p:nvSpPr>
        <p:spPr>
          <a:xfrm>
            <a:off x="169163" y="5950122"/>
            <a:ext cx="3367178" cy="261610"/>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Source: </a:t>
            </a:r>
            <a:r>
              <a:rPr lang="en-US" sz="1100" dirty="0" err="1" smtClean="0">
                <a:latin typeface="Arial" panose="020B0604020202020204" pitchFamily="34" charset="0"/>
                <a:cs typeface="Arial" panose="020B0604020202020204" pitchFamily="34" charset="0"/>
              </a:rPr>
              <a:t>MarkWest</a:t>
            </a:r>
            <a:r>
              <a:rPr lang="en-US" sz="1100" dirty="0" smtClean="0">
                <a:latin typeface="Arial" panose="020B0604020202020204" pitchFamily="34" charset="0"/>
                <a:cs typeface="Arial" panose="020B0604020202020204" pitchFamily="34" charset="0"/>
              </a:rPr>
              <a:t> Energy Partners</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16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218"/>
            <a:ext cx="8836153" cy="657471"/>
          </a:xfrm>
        </p:spPr>
        <p:txBody>
          <a:bodyPr>
            <a:normAutofit/>
          </a:bodyPr>
          <a:lstStyle/>
          <a:p>
            <a:pPr algn="r"/>
            <a:r>
              <a:rPr lang="en-US" sz="2400" dirty="0" smtClean="0">
                <a:latin typeface="Arial" panose="020B0604020202020204" pitchFamily="34" charset="0"/>
                <a:cs typeface="Arial" panose="020B0604020202020204" pitchFamily="34" charset="0"/>
              </a:rPr>
              <a:t>Focus on Midstream</a:t>
            </a:r>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659" y="1057213"/>
            <a:ext cx="3962400" cy="5283200"/>
          </a:xfrm>
          <a:prstGeom prst="rect">
            <a:avLst/>
          </a:prstGeom>
          <a:ln>
            <a:noFill/>
          </a:ln>
          <a:effectLst>
            <a:softEdge rad="112500"/>
          </a:effectLst>
        </p:spPr>
      </p:pic>
      <p:sp>
        <p:nvSpPr>
          <p:cNvPr id="4" name="TextBox 3"/>
          <p:cNvSpPr txBox="1"/>
          <p:nvPr/>
        </p:nvSpPr>
        <p:spPr>
          <a:xfrm>
            <a:off x="4423011" y="1077550"/>
            <a:ext cx="4495799" cy="5062924"/>
          </a:xfrm>
          <a:prstGeom prst="rect">
            <a:avLst/>
          </a:prstGeom>
          <a:noFill/>
        </p:spPr>
        <p:txBody>
          <a:bodyPr wrap="square" rtlCol="0">
            <a:spAutoFit/>
          </a:bodyPr>
          <a:lstStyle/>
          <a:p>
            <a:pPr algn="ctr">
              <a:spcAft>
                <a:spcPts val="600"/>
              </a:spcAft>
              <a:buClr>
                <a:schemeClr val="accent1"/>
              </a:buClr>
            </a:pPr>
            <a:r>
              <a:rPr lang="en-US" b="1" dirty="0" smtClean="0">
                <a:solidFill>
                  <a:srgbClr val="000000"/>
                </a:solidFill>
                <a:latin typeface="Arial" panose="020B0604020202020204" pitchFamily="34" charset="0"/>
                <a:cs typeface="Arial" panose="020B0604020202020204" pitchFamily="34" charset="0"/>
              </a:rPr>
              <a:t>Gathering and Transmission Pipelines</a:t>
            </a:r>
          </a:p>
          <a:p>
            <a:pPr marL="285750" indent="-285750">
              <a:spcAft>
                <a:spcPts val="600"/>
              </a:spcAft>
              <a:buClr>
                <a:schemeClr val="accent1"/>
              </a:buClr>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Critical link between production and consumers</a:t>
            </a:r>
          </a:p>
          <a:p>
            <a:pPr marL="285750" indent="-285750">
              <a:spcAft>
                <a:spcPts val="600"/>
              </a:spcAft>
              <a:buClr>
                <a:schemeClr val="accent1"/>
              </a:buClr>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Pipelines can transport gas before or after processing</a:t>
            </a:r>
          </a:p>
          <a:p>
            <a:pPr marL="285750" indent="-285750">
              <a:spcAft>
                <a:spcPts val="600"/>
              </a:spcAft>
              <a:buClr>
                <a:schemeClr val="accent1"/>
              </a:buClr>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Designed and constructed to the latest pipeline safety standards</a:t>
            </a:r>
          </a:p>
          <a:p>
            <a:pPr marL="285750" indent="-285750">
              <a:spcAft>
                <a:spcPts val="600"/>
              </a:spcAft>
              <a:buClr>
                <a:schemeClr val="accent1"/>
              </a:buClr>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Utilize new construction methods to minimize the environmental impact</a:t>
            </a:r>
          </a:p>
          <a:p>
            <a:pPr marL="285750" indent="-285750">
              <a:spcAft>
                <a:spcPts val="600"/>
              </a:spcAft>
              <a:buClr>
                <a:schemeClr val="accent1"/>
              </a:buClr>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New coating technologies mean pipelines will last even longer</a:t>
            </a:r>
          </a:p>
          <a:p>
            <a:pPr marL="285750" indent="-285750">
              <a:spcAft>
                <a:spcPts val="600"/>
              </a:spcAft>
              <a:buClr>
                <a:schemeClr val="accent1"/>
              </a:buClr>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Geographic Information Systems allow for efficient layout and accurate tracking of pipeline systems</a:t>
            </a:r>
          </a:p>
          <a:p>
            <a:pPr marL="285750" indent="-285750">
              <a:spcAft>
                <a:spcPts val="600"/>
              </a:spcAft>
              <a:buClr>
                <a:schemeClr val="accent1"/>
              </a:buClr>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Subject to regulatory inspection (PAPUC, DOT PHMSA)</a:t>
            </a: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012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ggGBQkIBwgUFQkKDSIYDQwXGSIeHRsWHxwhKh8dKiIoJSYmISQtJR8fIjsmJy4pOC04IyA9NTA2Oik3LCkBCQoKDQsNGQ4OGTUkHiQ1NTU1NTQ1MjU1MTU1NTQsNTU1NDU1NDUyNTQsNDU1Ly02LywsLDYsLCwsLC00NDUsNP/AABEIAFAATwMBIgACEQEDEQH/xAAcAAACAgMBAQAAAAAAAAAAAAAFBwMGAgQIAQD/xABBEAABAwIDBQEMBwcFAAAAAAABAgMEBREABjEHEiFBUWETFiIjJDJCcXSBkaEXNlJVYpKyFTdDscHC0RRUcpPw/8QAGgEAAgMBAQAAAAAAAAAAAAAAAgYBAwUEAP/EAC8RAAEEAAQEAwcFAAAAAAAAAAEAAgMRBBIhMQUTMkEjUXEUkaHB0eHxNFJhgbH/2gAMAwEAAhEDEQA/ABmec6ZhgZ5q0aJWXkMNSCENhXACw4YBfSBmn7+f/NjPaJ+8St+1H+QxXm21uuJbbSStRslIFyT0tzwwxxsyDQbLMe52Y6o99IGafv5/82LHkfaxUqVWwnME1b1Pf4OKVxLZ5KHZ1H+MCI2zeqpiiVWn2YcY+auQvdUfUkXUfljJvLmUQ53N/Ofhc1Jir3fiVf0wDhC4EV7h9ETeYDa6PYfbksIeYWFNOJuhY4gg6HFcz5naNk2iqdJCpzotGY6nqfwjn8OeBeT6dUspZZcMOcmfSgyXIaEDdXfXdHFQKT6+HIcsI7Mtem5krr9QqJ8cs2COSEjRIHID/OF+YiM0Da38BhvaHW7YLec2h5pddUs1x4FRuQFWHuHIYx+kDNH36/8AnxX8fXxyWUx8mP8AaPcrB9IGaPv1/wDNhubGK3Ua3Qqg7VJi3VtyQEqWb2G4OGEHh37A/q5U/ax+gYsjJzLh4hGxsBICoGaqNMzBtbqlOp7e9IflkAcgLC6j0A1vghKr1M2dBynZYSh6sAWk1ZQBCVc0tjs6/wA+VwztF7ycu5grDJAqdcl7iHhqhtXIHlwCj6yOmEdywyxeM0X0j4pMk8M6bqedPlVKUqTOkLcfVq4skn5/yxJSqXLrVTYgQGt6Q+qyE/1PQDUnEMaM9NlNR4zRU86oJbbGpUdBjobZvs9aydAMiXZVVkJ8asaIH2B/U8z2YOedsDf5QxxmQo5R4MXJuTmIzz4Eenx/GvHs4qV8b8Mcz12eiq16dObb3USZClpR0BJIwwdrm0JNWfXQaWvyRlflLo9NY9EfhB+J9XFYYWJX53Jz4dhjEzO7c/4pocR6fMaixWip95YS2gaknQYdVM2IUSPSm11iU4ZKUXfWlQSgHnbhoOpxLsl2ffsSGmtVRry+QnxLZHFtB/uPyHDmcaO2nOxjM97kByzjqbzFDkg6I9+p7LdceDQ1tuVc2IknmEMJoeaVeYjSf2w6igtrEFs2QtarldvS0FgeQw3Ngf1cqftY/QMJDDv2B/Vyp+1j9AxEfUr8eMuGr0RjODVO2g0aoUCHNQmqQpHgtLNj3RPZqUkEi464RlWyvV6HUm4NQgqTJdNmkCyt43twte+N7aJ+8WtHpKPH3DDN2SbPk0+MjMFYZ8ueF4zatUIPpf8AI/IevDC0+zR5r0PZJzhzXVSJ7M9nCMqRBPqSAqrPJ9YbSfRHb1PuHDUJtX2lCKhyhUN/ygm0uQk+aOaAftdSNNNdCO1PaP3usGk0h0ftJ1PjHB/CSf7jy6a9MIlSitRUo3JPE9uMSed0jiTumPh2BFCR407LzDU2S7OTNear9Ya8lQbxGT6auSz+Ecup46aj9mOzReYpLdUrDJFKQbtoPDuqh/b1PPQYfDbaWW0ttpAQgWSkaADQYqjZepV+PxtXFHv3QjNuYmMq5bk1J/iptNmkfacPmj469l8cwTZr9RmvS5bhU++sqcWeZOL5tmzQaxmcUthzyWm8CBoXT5x93m/m64oAjumMZAbPcUrCS5bhvEEgX62B+BxEjrNK/h8Aijzu3Kjw79gf1cqftY/QMJDDv2B/Vyp+1j9Ax6PqRcR/Tn+lXomXG8ybe6kzJTeNGkF15PUJ3bD1FRHzwyNoeckZNy8Xm7GdIJTFQftW4qPYNfgOeK9TMtZjo21mo1tqCldNnLKVkOJCtw7tlWPQjT14NZ42cx87S4j789bZjIKbJAIIJvz0ONDFPLqynsEtYQRh/i7WudZD7suS4/IcKnnVXWs6lR1OGRs92UmpykS8yDcYCQtuCTZa08lKGqUfM9nM33gTssqJypQEuTB5tRlOIJT2obHAHtPwwS2ZZVzFRK5VZ+ZOLsxCbOlYWSQTfT1452YYZS9xHotTE8TLvDhFDzTDaaQy0htpICECyUjgABoMDM2VnvfytPqXpR2SUD8Z4J+ZGC2AedcuqzVlWVS239xx2xQs8RdJBF+zhjx20WbHlzjNta5eccW86px1RK1m6lHUk6nDGj0tqibB50ioIs/VpCTHSdeBG6fgFq9RwToOxB6HK/1VcfS62ybphtfxCORUrdAH/rjHmdcoZ4zlPbW5Tmm4ccWjxQ6myR1PU/DsxzhpAukwSYmOVzWtcAAbJ9OyUmHfsD+rlT9rH6Bij/Q1m7/Zt/8AanDP2T5VqeVKPOj1ZpKXHpAUgBQVw3QOWJYCHIMfPE+EhrgSqtAr1UXt9dp6qi6YQlLAj753LBvgLaa49zTXapH25woDNRdTDW+yFMBZCSDa/DTjjXzVRq3lTasrMsKlLfiLd7oncBOqbKSbAlJ1N7dMYUalV3PG1WPmCVSFx4jDqVqKwQAEDwUgkAqJIGg643AG9elZfilSz097QOsZ0rdK2hTXBVHzEiVIksb53dxLnm20tbhbBTatnao9+C41HqLrcaIykK7mspBUrwr8Owge7EbuTKnVM25tDtMdDbzbyozpQQlSw4FIsdDexA63wKVkuuLyTIlu0t8zn56EhsoVv9zQ2q6rWva5Av2YuHKsE1p80Bz0QmJmnNMmj7F6fJTKUJ86O2hD1/C3im6lX1vYHj24D7Jc0VZObJFFr0txa5LAWyHFFRCgArhfqlV/dgVmqi5izH3t0SNS3QxDgoSXFIUEB1SRvXNuFgAOzjjGp5fznQ8602uTYXd5DakkqjIJG4iySk2AsSnh2+7FLWM5Zaas39kZc7Nfkos2ZnqNR2iToFUrr0SBHeUhHcwohIHmkpSUk31vx1xaMoVPMNMyhXJaayzNYjRiqKtKytaHADwIICrW8Kx6cNcDs3O1dOZ3jmHKaZlNVf8A077bSkr3D5nhpuQRoUqHXEGzfK2ZYcyr1WnwjHC4ykxGn7+EsqBSkg2JAAtvEDXEuymIbDby/K8LD1WadWZ9YQ7IlZ1dZqIc8WhxTgQpPXfSSE8+G7bD7yiuoryxENYkNuS93jIbVvJWL+Cq9hxIte2EhVGZs+HKiVHIq01ha/FSmG1oA9aUgpVz4g8b4Z2zCm1HK+WItPqsdzusl1biUahpNhZJ6E2KrduAxVFl/T5KYbzUv//Z">
            <a:hlinkClick r:id="rId4"/>
          </p:cNvPr>
          <p:cNvSpPr>
            <a:spLocks noChangeAspect="1" noChangeArrowheads="1"/>
          </p:cNvSpPr>
          <p:nvPr/>
        </p:nvSpPr>
        <p:spPr bwMode="auto">
          <a:xfrm>
            <a:off x="28575" y="-457200"/>
            <a:ext cx="942975"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7"/>
          <p:cNvSpPr>
            <a:spLocks noChangeArrowheads="1"/>
          </p:cNvSpPr>
          <p:nvPr/>
        </p:nvSpPr>
        <p:spPr bwMode="auto">
          <a:xfrm>
            <a:off x="1881188" y="351972"/>
            <a:ext cx="712946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defRPr/>
            </a:pPr>
            <a:r>
              <a:rPr lang="en-US" sz="4000" b="1" dirty="0" smtClean="0">
                <a:solidFill>
                  <a:srgbClr val="21578A"/>
                </a:solidFill>
                <a:effectLst>
                  <a:outerShdw blurRad="31750" dist="25400" dir="5400000" algn="tl" rotWithShape="0">
                    <a:srgbClr val="000000">
                      <a:alpha val="25000"/>
                    </a:srgbClr>
                  </a:outerShdw>
                </a:effectLst>
                <a:latin typeface="+mj-lt"/>
                <a:ea typeface="+mj-ea"/>
                <a:cs typeface="+mj-cs"/>
              </a:rPr>
              <a:t>Some final thoughts…</a:t>
            </a:r>
            <a:endParaRPr lang="en-US" sz="4000" b="1" dirty="0">
              <a:solidFill>
                <a:srgbClr val="21578A"/>
              </a:solidFill>
              <a:effectLst>
                <a:outerShdw blurRad="31750" dist="25400" dir="5400000" algn="tl" rotWithShape="0">
                  <a:srgbClr val="000000">
                    <a:alpha val="25000"/>
                  </a:srgbClr>
                </a:outerShdw>
              </a:effectLst>
              <a:latin typeface="+mj-lt"/>
              <a:ea typeface="+mj-ea"/>
              <a:cs typeface="+mj-cs"/>
            </a:endParaRPr>
          </a:p>
        </p:txBody>
      </p:sp>
      <p:cxnSp>
        <p:nvCxnSpPr>
          <p:cNvPr id="22" name="Straight Connector 21"/>
          <p:cNvCxnSpPr/>
          <p:nvPr/>
        </p:nvCxnSpPr>
        <p:spPr>
          <a:xfrm>
            <a:off x="2006600" y="1066800"/>
            <a:ext cx="6781800" cy="0"/>
          </a:xfrm>
          <a:prstGeom prst="line">
            <a:avLst/>
          </a:prstGeom>
          <a:ln>
            <a:solidFill>
              <a:srgbClr val="21578A"/>
            </a:solidFill>
          </a:ln>
        </p:spPr>
        <p:style>
          <a:lnRef idx="1">
            <a:schemeClr val="accent1"/>
          </a:lnRef>
          <a:fillRef idx="0">
            <a:schemeClr val="accent1"/>
          </a:fillRef>
          <a:effectRef idx="0">
            <a:schemeClr val="accent1"/>
          </a:effectRef>
          <a:fontRef idx="minor">
            <a:schemeClr val="tx1"/>
          </a:fontRef>
        </p:style>
      </p:cxnSp>
      <p:sp>
        <p:nvSpPr>
          <p:cNvPr id="7" name="AutoShape 4" descr="data:image/jpeg;base64,/9j/4AAQSkZJRgABAQAAAQABAAD/2wCEAAkGBwgHBgkIBwgKCgkLDRYPDQwMDRsUFRAWIB0iIiAdHx8kKDQsJCYxJx8fLT0tMTU3Ojo6Iys/RD84QzQ5OjcBCgoKDQwNGg8PGjclHyU3Nzc3Nzc3Nzc3Nzc3Nzc3Nzc3Nzc3Nzc3Nzc3Nzc3Nzc3Nzc3Nzc3Nzc3Nzc3Nzc3N//AABEIAHgAvQMBIgACEQEDEQH/xAAbAAEAAwEBAQEAAAAAAAAAAAAAAQUGBAMCB//EADwQAAEDAwIDBgIHBQkAAAAAAAEAAgMEBRESIQYxQRMiUWFxgRQyByNCkbGy0VJyocHwFTM0VGJ1gsLx/8QAGQEBAAMBAQAAAAAAAAAAAAAAAAEDBAIF/8QAJxEBAAICAQMDAwUAAAAAAAAAAAECAxESISIxE0FRBCNhcYGRseH/2gAMAwEAAhEDEQA/AP3BERBKgoiAiIgIiICIiAiIgIiICIiAiIgIiICIiAiIgIiIJUIocQASSAB4oJXDX3eioCGzzDtDyjaNTj7BZy98SyzSfC2p2ATp7Zo3f+74Dz/9XlQUUdK3tJR2kzt3OJzv/Naa/T9N3ZLfU7njj/ldtvU0xzBRkN/amfg/cMr0FyqB83Yg/un9VXNqJR/dkD2Xzh7jknPquvTr8HO3ytBdZG/PC1w6lrsH7iumnulLM4ML+zkPJsmxPp4qlaw5GeS9Kmlgkh2fqPVjguZx0dRku0eUWSpbpUWmRsc5dNSHYZ3cz0PUeS1NPMyoibLE4PjcMtcDzCqvjmnlbTJF3oiIq1giIgIiICIiAiIgIiICIiAVj+MLzl7rbTu7rQDUOH8Gfr7LSXiuZbLZU1snKFhdjxPQe5wF+WR9tVvw5xfLK4vefEnclafpqRNuU+zL9VeYjjHutbDH2s76hzckd1oWqdSRQRB1Q/MruUY6KrtFMaSMFmC4HIJ8VYBjnOLnElxOSSrstptZTipFK6fMcWTtsutkQURswulgVVrL6wgU4IXm+AYXfGAdl5yjGVXyWcVHcafXC4dRuFwWC6/AVQgmOKeV2Dk/I7x/VXtU0FrvRY+6QmOSTG7XbrVTV6zWWXJulotV+lqVScJXI3K0ML3ZlgcYnk8zjkfcEK6WC0cZ1LdW3KNwIiKEiIiAiIgIiICIiAiIgx30nVXY2alpwf8AE1TWu9Ggu/FoVVw9RfUtmIGpwwPRe/0q6tVm27vbSA+ukY/mrWzwBtJTgD7AWrHbWNlvXd5csTrhVzzxW0U0UUD+zfNUNc8ufgEgNBGwyNyV0MmuVK58VfTxSfVPkjqKdruzy0fK8HJafcg+S6XWmrgqJam01jInTHXLBURdpE52MahgggnA6ryqLhVwNdR3ekjifURyNhnp5C+J7g0nScgEHAJxvyO6c9+FfGax13H9Oy1yOqrbSVMgAfNAyRwHLLmgnC4rzdZ7fPLHCyJwZbqiqGsH549OBz5d45Xfw+AbBbCORpIvyBUfFYxWVH+x1v4xqK9badZZmMW4l18HcSf25RPMzY46yF31rGDukHk4AknHT1Cp7xxXd4q67NpqekfBb5GBwLH6yx3XOrGfZUtDFLY7fauIqJpMTmmGtjH2mlx3/D3A81ZWV9PW3/iBwLZaeoaz0c0g/wAlo9KkWtaPDFGfJalaTOrf50X1Xd6cWj+0g7MBiEg889PXos5QVVTcKJlTWsjY6XJY2MEd3pzP9DCpfh6w1I4be5xpopzKX9THz/rzK1JY0FrWtDWtGAB0CsikUjoVyWy23Pt0/dP0ezuhvdzoS7Z8bZGj0OP+w+5au5S18VbSRU01O2OoeWfWQucRhjnZ2cP2Vi+E+7x8QOtBKT7PjX6FPTsmmp5X6swPL2YO2S0t39nFYc2oyPQwxM49Kmn4gjbTa62KSN+XBpDQGyYk0d3fxLeeOfguie5PntTay2sL9T9JywvLcO0uOlp72MHYFclXT2gUMck8744I5DHHKTjDnSNOckb94DB5eq7YoKepgfRR1MxkpZAHSNdpex5AcOQxycOmN1XOvLuJt425YL09rgydnbgRyPdJCwtxpLRpLHHLT3t8+R67SOI6dz3EQy9loaWuGnvP1PaW88baDvnHPde0lhpZGkySTukdkukLhqccsOTtjbs242xsuOWhtdKJoZqqWN8ERne9zhkN1Odr5Y2LnjlyPLkp7ZRPqQso7gJ30TqfBiqNWcjcYHL7wuaK+M7eSGaKUlkpY57WdxgMjmNyc9cdF0mhiqKOnDJp2GMB0UrTpeMjzGOR5ELnobfQTwSGnfI9rn6HuLjkujkcTz669WVz2pnn7EN+pRQsnne7OBqIjLc9zXkDJ2xnrz2UN4hpXkhkNS4sDnSBrQ7sw3GScHf5hyzzXqLDQ4aC2R2mm+G3f9j9fNfcFphiyTLO55jdHrLg04djlpAwdhuFPan7m3G+/tIhkghkcJMYjLRk5kjbqDg7GBr8/bBXvJfqWJrSI6iRzs5bHHqLCCWkHfbcH7kZYaVhc4yTvkccl5cM5ywg7DGxjb09V6W239hPW1ErWdpUS5Aa4kNaBgDfz1OPm4+qdqPuLJERcLmS+kqiNTZaeoaN6SqZJ7EFh/MuuwuEtup3eDQFc3Gkjr6Cekl+SZhYfLPVZvhiR8bH0k40zwuLXtPiOf6q2s9ulcx3bdUcl1tc0zHUs1ypHyOfE+OUdrGCc6CHEZA6EHlt0Uugrr1W0klXRGioqWQy6JXh0sr9JaMhuQGgOPXOcK6jcvUKJt+HPp+2+jN0j7nZKdtA+3TV1PF3aeamezOj7IcHEYIG2QvCpt1wuEF1q6qFkVRUUT6WlpxIHaGkE948tRdjONsALVHGF4yKYv13Dm2KNamejM2i2Og4cittxjaT2bmSMzkYJPX3VDw7ZamzVdcJcOhdgRPDt3AE8x0W2qSBlVFW7SMkbLXjvad/lkyYqRNZ+FCaSccSyVxaPhzT6A7Vvnbp7Ltc7SCep5L0bHJK7YbLzu2i20L56l2Dg6Wru99dHOPH50jgGF1RxNdK0gFkMLYWu83Ek/lC01zoqma4iRkT5AWxCGQSACAhxLzzzuMcgc4wdl48D259BY2PnbpqKtxnlaebS7kPYALQrBe+7zL0K0jhpnamyGXh6ktxpmOaJozNFkY0h+XfwVFVcOXwGVvbSyM7Z/eilAfIOzjZG85I7w0HJ8TkBb/CjCVy2q5vgrbqxVTYL4ZpWw1RELXGKL6zBMcuTK4/6mkjT6eaub9Zvj327sm4bDJpkIdj6rGdJ8RqazbyV6mMp6ltxKYwViJj5YqisNfJNSx1lPIymDo/immqLu1eGyapOfIks8z1GysuHLZWW6tq3VLNUU75HRnWD2Q7V7g3HmHA59jyC0WFKickzGiuCtZ2IiLhcKVCICIpCCCs3xHRSU04u9E0lzBidg+00cneo/BaRCMqYnSJjalttzhrIGvY4Hbffku9smRsVnLtw/U0VQ6vsOCDvJS8vdv6Lztt/hnPZSkw1DTh0cmxB91ZrfWFe9eWoMhXlI/Pj9y5I6rYYcvRtTk801omdvptI6fckNb5819TW6CQDtC44GBjZfXxbWNwd/RVF64jpbbB2lVURwMzgFzhlx8AOpTlaZ6J4111dVXJSWyIuwM428Ssza6Obiq8/FVIzbaZ+SDyleNw0eIHMr1ordX8TyCeoZPR20nOqUFss48mndo8zv5Lb0lLBR07KeljbFDGNLWN5AJNtfqiI348PdFKKpahEUoCIiCFKhEBFKhAUoiCEREBERAVfc7Nb7oB8ZTte8fLIO69voRurBERMbZOfhKsi3tV6lhH7FREJR/AtK4n8PcZ5+rv1pDfE0DyfzrdKF1zlHCGGHB3EFXgXTi6ZrPtR0FKyHP/ACOSrey8F2Oz1HxUNKZ63/NVTzLL7Ody9sLRInKTjApUIuXSVCKUEIiICIiAiKQghERAUqFKCEREBERBKhEQSiIgKFKICIiAiIghERAREQEREBERBKhEQf/Z"/>
          <p:cNvSpPr>
            <a:spLocks noChangeAspect="1" noChangeArrowheads="1"/>
          </p:cNvSpPr>
          <p:nvPr/>
        </p:nvSpPr>
        <p:spPr bwMode="auto">
          <a:xfrm>
            <a:off x="155575" y="-547688"/>
            <a:ext cx="1800225"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Content Placeholder 4"/>
          <p:cNvSpPr>
            <a:spLocks noGrp="1"/>
          </p:cNvSpPr>
          <p:nvPr>
            <p:ph idx="1"/>
          </p:nvPr>
        </p:nvSpPr>
        <p:spPr>
          <a:xfrm>
            <a:off x="2209800" y="1722437"/>
            <a:ext cx="6172200" cy="4525963"/>
          </a:xfrm>
        </p:spPr>
        <p:txBody>
          <a:bodyPr>
            <a:normAutofit/>
          </a:bodyPr>
          <a:lstStyle/>
          <a:p>
            <a:r>
              <a:rPr lang="en-US" sz="2800" dirty="0" smtClean="0"/>
              <a:t>The environmental, economic, and national security benefits of having this energy source are astounding.</a:t>
            </a:r>
          </a:p>
          <a:p>
            <a:r>
              <a:rPr lang="en-US" sz="2800" dirty="0" smtClean="0"/>
              <a:t>This technology has been funded 100% by private sector innovators, encouraged by current tax policies.</a:t>
            </a:r>
          </a:p>
          <a:p>
            <a:r>
              <a:rPr lang="en-US" sz="2800" dirty="0" smtClean="0"/>
              <a:t>The challenges are substantial, and the opportunities are breathtaking…</a:t>
            </a:r>
          </a:p>
          <a:p>
            <a:endParaRPr lang="en-US" sz="2800" dirty="0"/>
          </a:p>
          <a:p>
            <a:endParaRPr lang="en-US" sz="2800" dirty="0" smtClean="0"/>
          </a:p>
          <a:p>
            <a:pPr>
              <a:spcAft>
                <a:spcPts val="600"/>
              </a:spcAft>
            </a:pPr>
            <a:endParaRPr lang="en-US" sz="2800" dirty="0" smtClean="0"/>
          </a:p>
          <a:p>
            <a:pPr>
              <a:spcAft>
                <a:spcPts val="600"/>
              </a:spcAft>
            </a:pPr>
            <a:endParaRPr lang="en-US" sz="2800" dirty="0" smtClean="0"/>
          </a:p>
        </p:txBody>
      </p:sp>
      <p:pic>
        <p:nvPicPr>
          <p:cNvPr id="9" name="Picture 2" descr="C:\Users\relliott\Desktop\PPG Building\small\186999315.jpg"/>
          <p:cNvPicPr>
            <a:picLocks noChangeAspect="1" noChangeArrowheads="1"/>
          </p:cNvPicPr>
          <p:nvPr/>
        </p:nvPicPr>
        <p:blipFill rotWithShape="1">
          <a:blip r:embed="rId5">
            <a:extLst>
              <a:ext uri="{28A0092B-C50C-407E-A947-70E740481C1C}">
                <a14:useLocalDpi xmlns:a14="http://schemas.microsoft.com/office/drawing/2010/main" val="0"/>
              </a:ext>
            </a:extLst>
          </a:blip>
          <a:srcRect l="60151" r="22504"/>
          <a:stretch/>
        </p:blipFill>
        <p:spPr bwMode="auto">
          <a:xfrm>
            <a:off x="38098" y="61911"/>
            <a:ext cx="1676402" cy="64436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t>
            </a:r>
            <a:endParaRPr lang="en-US" dirty="0"/>
          </a:p>
        </p:txBody>
      </p:sp>
    </p:spTree>
    <p:custDataLst>
      <p:tags r:id="rId1"/>
    </p:custDataLst>
    <p:extLst>
      <p:ext uri="{BB962C8B-B14F-4D97-AF65-F5344CB8AC3E}">
        <p14:creationId xmlns:p14="http://schemas.microsoft.com/office/powerpoint/2010/main" val="398447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4338"/>
            <a:ext cx="8763000" cy="469900"/>
          </a:xfrm>
        </p:spPr>
        <p:txBody>
          <a:bodyPr>
            <a:normAutofit/>
          </a:bodyPr>
          <a:lstStyle/>
          <a:p>
            <a:pPr algn="r"/>
            <a:r>
              <a:rPr lang="en-US" sz="2400" b="1" dirty="0" smtClean="0">
                <a:solidFill>
                  <a:schemeClr val="bg1"/>
                </a:solidFill>
                <a:latin typeface="Arial" panose="020B0604020202020204" pitchFamily="34" charset="0"/>
                <a:cs typeface="Arial" panose="020B0604020202020204" pitchFamily="34" charset="0"/>
              </a:rPr>
              <a:t>Pipeline Safety</a:t>
            </a:r>
            <a:endParaRPr lang="en-US" sz="2400" b="1" dirty="0">
              <a:solidFill>
                <a:schemeClr val="bg1"/>
              </a:solidFill>
              <a:latin typeface="Arial" panose="020B0604020202020204" pitchFamily="34" charset="0"/>
              <a:cs typeface="Arial" panose="020B0604020202020204" pitchFamily="34" charset="0"/>
            </a:endParaRPr>
          </a:p>
        </p:txBody>
      </p:sp>
      <p:sp>
        <p:nvSpPr>
          <p:cNvPr id="8" name="Content Placeholder 7"/>
          <p:cNvSpPr>
            <a:spLocks noGrp="1"/>
          </p:cNvSpPr>
          <p:nvPr>
            <p:ph idx="1"/>
          </p:nvPr>
        </p:nvSpPr>
        <p:spPr>
          <a:xfrm>
            <a:off x="304800" y="1066800"/>
            <a:ext cx="8229600" cy="4872038"/>
          </a:xfrm>
        </p:spPr>
        <p:txBody>
          <a:bodyPr>
            <a:normAutofit lnSpcReduction="10000"/>
          </a:bodyPr>
          <a:lstStyle/>
          <a:p>
            <a:pPr>
              <a:buClr>
                <a:schemeClr val="accent1"/>
              </a:buClr>
            </a:pPr>
            <a:r>
              <a:rPr lang="en-US" sz="2200" dirty="0" smtClean="0">
                <a:solidFill>
                  <a:srgbClr val="000000"/>
                </a:solidFill>
                <a:latin typeface="Arial" panose="020B0604020202020204" pitchFamily="34" charset="0"/>
                <a:cs typeface="Arial" panose="020B0604020202020204" pitchFamily="34" charset="0"/>
              </a:rPr>
              <a:t>Pipelines are considered the safest mode of transportation for natural gas and hazardous liquids</a:t>
            </a:r>
          </a:p>
          <a:p>
            <a:pPr lvl="1">
              <a:buClr>
                <a:schemeClr val="accent1"/>
              </a:buClr>
            </a:pPr>
            <a:r>
              <a:rPr lang="en-US" sz="2200" dirty="0" smtClean="0">
                <a:solidFill>
                  <a:srgbClr val="000000"/>
                </a:solidFill>
                <a:latin typeface="Arial" panose="020B0604020202020204" pitchFamily="34" charset="0"/>
                <a:cs typeface="Arial" panose="020B0604020202020204" pitchFamily="34" charset="0"/>
              </a:rPr>
              <a:t>Does not mean that other modes are not safe</a:t>
            </a:r>
          </a:p>
          <a:p>
            <a:pPr lvl="1">
              <a:buClr>
                <a:schemeClr val="accent1"/>
              </a:buClr>
            </a:pPr>
            <a:r>
              <a:rPr lang="en-US" sz="2200" dirty="0" smtClean="0">
                <a:solidFill>
                  <a:srgbClr val="000000"/>
                </a:solidFill>
                <a:latin typeface="Arial" panose="020B0604020202020204" pitchFamily="34" charset="0"/>
                <a:cs typeface="Arial" panose="020B0604020202020204" pitchFamily="34" charset="0"/>
              </a:rPr>
              <a:t>State and federal regulation of pipelines and safety</a:t>
            </a:r>
          </a:p>
          <a:p>
            <a:pPr>
              <a:buClr>
                <a:schemeClr val="accent1"/>
              </a:buClr>
            </a:pPr>
            <a:r>
              <a:rPr lang="en-US" sz="2200" dirty="0" smtClean="0">
                <a:solidFill>
                  <a:srgbClr val="000000"/>
                </a:solidFill>
                <a:latin typeface="Arial" panose="020B0604020202020204" pitchFamily="34" charset="0"/>
                <a:cs typeface="Arial" panose="020B0604020202020204" pitchFamily="34" charset="0"/>
              </a:rPr>
              <a:t>Federal Pipeline Safety, Regulatory Certainty, and Job Creation Act of 2011</a:t>
            </a:r>
          </a:p>
          <a:p>
            <a:pPr lvl="1">
              <a:buClr>
                <a:schemeClr val="accent1"/>
              </a:buClr>
            </a:pPr>
            <a:r>
              <a:rPr lang="en-US" sz="2200" dirty="0" smtClean="0">
                <a:solidFill>
                  <a:srgbClr val="000000"/>
                </a:solidFill>
                <a:latin typeface="Arial" panose="020B0604020202020204" pitchFamily="34" charset="0"/>
                <a:cs typeface="Arial" panose="020B0604020202020204" pitchFamily="34" charset="0"/>
              </a:rPr>
              <a:t>Pennsylvania Gas and Hazardous Liquids Pipelines Act of 2011</a:t>
            </a:r>
          </a:p>
          <a:p>
            <a:pPr lvl="1">
              <a:buClr>
                <a:schemeClr val="accent1"/>
              </a:buClr>
            </a:pPr>
            <a:r>
              <a:rPr lang="en-US" sz="2200" dirty="0" smtClean="0">
                <a:solidFill>
                  <a:srgbClr val="000000"/>
                </a:solidFill>
                <a:latin typeface="Arial" panose="020B0604020202020204" pitchFamily="34" charset="0"/>
                <a:cs typeface="Arial" panose="020B0604020202020204" pitchFamily="34" charset="0"/>
              </a:rPr>
              <a:t>Pennsylvania Underground Utility Line Protection Law (PA One Call Law)</a:t>
            </a:r>
          </a:p>
          <a:p>
            <a:pPr lvl="1">
              <a:buClr>
                <a:schemeClr val="accent1"/>
              </a:buClr>
            </a:pPr>
            <a:r>
              <a:rPr lang="en-US" sz="2200" dirty="0" smtClean="0">
                <a:solidFill>
                  <a:srgbClr val="000000"/>
                </a:solidFill>
                <a:latin typeface="Arial" panose="020B0604020202020204" pitchFamily="34" charset="0"/>
                <a:cs typeface="Arial" panose="020B0604020202020204" pitchFamily="34" charset="0"/>
              </a:rPr>
              <a:t>Pennsylvania Act 13 of 2012</a:t>
            </a:r>
          </a:p>
          <a:p>
            <a:pPr>
              <a:buClr>
                <a:schemeClr val="accent1"/>
              </a:buClr>
            </a:pPr>
            <a:r>
              <a:rPr lang="en-US" sz="2200" dirty="0" smtClean="0">
                <a:solidFill>
                  <a:srgbClr val="000000"/>
                </a:solidFill>
                <a:latin typeface="Arial" panose="020B0604020202020204" pitchFamily="34" charset="0"/>
                <a:cs typeface="Arial" panose="020B0604020202020204" pitchFamily="34" charset="0"/>
              </a:rPr>
              <a:t>Third party damage is the greatest threat to pipeline safety</a:t>
            </a:r>
          </a:p>
          <a:p>
            <a:pPr lvl="1">
              <a:buClr>
                <a:schemeClr val="accent1"/>
              </a:buClr>
            </a:pPr>
            <a:r>
              <a:rPr lang="en-US" sz="2200" dirty="0" smtClean="0">
                <a:solidFill>
                  <a:srgbClr val="000000"/>
                </a:solidFill>
                <a:latin typeface="Arial" panose="020B0604020202020204" pitchFamily="34" charset="0"/>
                <a:cs typeface="Arial" panose="020B0604020202020204" pitchFamily="34" charset="0"/>
              </a:rPr>
              <a:t>Pipeline Placement report recommendation for mandatory One Call participation</a:t>
            </a:r>
          </a:p>
          <a:p>
            <a:pPr lvl="1">
              <a:buClr>
                <a:schemeClr val="accent1"/>
              </a:buClr>
              <a:buNone/>
            </a:pPr>
            <a:endParaRPr lang="en-US" sz="2200" dirty="0" smtClean="0">
              <a:solidFill>
                <a:srgbClr val="000000"/>
              </a:solidFill>
              <a:latin typeface="Arial" panose="020B0604020202020204" pitchFamily="34" charset="0"/>
              <a:cs typeface="Arial" panose="020B0604020202020204" pitchFamily="34" charset="0"/>
            </a:endParaRPr>
          </a:p>
          <a:p>
            <a:pPr lvl="1">
              <a:buClr>
                <a:schemeClr val="accent1"/>
              </a:buClr>
            </a:pPr>
            <a:endParaRPr lang="en-US" sz="2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218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09489"/>
            <a:ext cx="8836152" cy="562708"/>
          </a:xfrm>
        </p:spPr>
        <p:txBody>
          <a:bodyPr>
            <a:normAutofit/>
          </a:bodyPr>
          <a:lstStyle/>
          <a:p>
            <a:pPr algn="r"/>
            <a:r>
              <a:rPr lang="en-US" sz="2400" dirty="0" smtClean="0">
                <a:latin typeface="Arial" panose="020B0604020202020204" pitchFamily="34" charset="0"/>
                <a:cs typeface="Arial" panose="020B0604020202020204" pitchFamily="34" charset="0"/>
              </a:rPr>
              <a:t>Compression Systems</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6111"/>
          <a:stretch/>
        </p:blipFill>
        <p:spPr>
          <a:xfrm>
            <a:off x="457200" y="1170665"/>
            <a:ext cx="4572000" cy="2556933"/>
          </a:xfrm>
          <a:prstGeom prst="rect">
            <a:avLst/>
          </a:prstGeom>
          <a:ln>
            <a:noFill/>
          </a:ln>
          <a:effectLst>
            <a:softEdge rad="112500"/>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658" t="4514" b="19098"/>
          <a:stretch/>
        </p:blipFill>
        <p:spPr>
          <a:xfrm>
            <a:off x="4242544" y="3656551"/>
            <a:ext cx="4572000" cy="2696621"/>
          </a:xfrm>
          <a:prstGeom prst="rect">
            <a:avLst/>
          </a:prstGeom>
          <a:ln>
            <a:noFill/>
          </a:ln>
          <a:effectLst>
            <a:softEdge rad="112500"/>
          </a:effectLst>
        </p:spPr>
      </p:pic>
      <p:sp>
        <p:nvSpPr>
          <p:cNvPr id="7" name="TextBox 6"/>
          <p:cNvSpPr txBox="1"/>
          <p:nvPr/>
        </p:nvSpPr>
        <p:spPr>
          <a:xfrm>
            <a:off x="5029200" y="979499"/>
            <a:ext cx="3886200" cy="2662267"/>
          </a:xfrm>
          <a:prstGeom prst="rect">
            <a:avLst/>
          </a:prstGeom>
          <a:noFill/>
        </p:spPr>
        <p:txBody>
          <a:bodyPr wrap="square" rtlCol="0">
            <a:spAutoFit/>
          </a:bodyPr>
          <a:lstStyle/>
          <a:p>
            <a:pPr algn="ctr">
              <a:spcAft>
                <a:spcPts val="600"/>
              </a:spcAft>
            </a:pPr>
            <a:r>
              <a:rPr lang="en-US" b="1" dirty="0" smtClean="0">
                <a:solidFill>
                  <a:srgbClr val="000000"/>
                </a:solidFill>
                <a:latin typeface="Arial" panose="020B0604020202020204" pitchFamily="34" charset="0"/>
                <a:cs typeface="Arial" panose="020B0604020202020204" pitchFamily="34" charset="0"/>
              </a:rPr>
              <a:t>Compressor Stations</a:t>
            </a:r>
          </a:p>
          <a:p>
            <a:pPr marL="285750" indent="-285750">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State of the art sound </a:t>
            </a:r>
            <a:r>
              <a:rPr lang="en-US" dirty="0">
                <a:solidFill>
                  <a:srgbClr val="000000"/>
                </a:solidFill>
                <a:latin typeface="Arial" panose="020B0604020202020204" pitchFamily="34" charset="0"/>
                <a:cs typeface="Arial" panose="020B0604020202020204" pitchFamily="34" charset="0"/>
              </a:rPr>
              <a:t>a</a:t>
            </a:r>
            <a:r>
              <a:rPr lang="en-US" dirty="0" smtClean="0">
                <a:solidFill>
                  <a:srgbClr val="000000"/>
                </a:solidFill>
                <a:latin typeface="Arial" panose="020B0604020202020204" pitchFamily="34" charset="0"/>
                <a:cs typeface="Arial" panose="020B0604020202020204" pitchFamily="34" charset="0"/>
              </a:rPr>
              <a:t>ttenuation</a:t>
            </a:r>
          </a:p>
          <a:p>
            <a:pPr marL="285750" indent="-285750">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Built to the highest welding, fabrication, and material standards</a:t>
            </a:r>
          </a:p>
          <a:p>
            <a:pPr marL="285750" indent="-285750">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24/7 monitoring and control</a:t>
            </a:r>
          </a:p>
          <a:p>
            <a:pPr marL="285750" indent="-285750">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Automatic safety systems</a:t>
            </a:r>
          </a:p>
          <a:p>
            <a:pPr marL="285750" indent="-285750">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Annual inspections by regulating entities </a:t>
            </a:r>
          </a:p>
        </p:txBody>
      </p:sp>
      <p:sp>
        <p:nvSpPr>
          <p:cNvPr id="8" name="TextBox 7"/>
          <p:cNvSpPr txBox="1"/>
          <p:nvPr/>
        </p:nvSpPr>
        <p:spPr>
          <a:xfrm>
            <a:off x="304800" y="3727598"/>
            <a:ext cx="3810000" cy="2662267"/>
          </a:xfrm>
          <a:prstGeom prst="rect">
            <a:avLst/>
          </a:prstGeom>
          <a:noFill/>
        </p:spPr>
        <p:txBody>
          <a:bodyPr wrap="square" rtlCol="0">
            <a:spAutoFit/>
          </a:bodyPr>
          <a:lstStyle/>
          <a:p>
            <a:pPr algn="ctr">
              <a:spcAft>
                <a:spcPts val="600"/>
              </a:spcAft>
            </a:pPr>
            <a:r>
              <a:rPr lang="en-US" b="1" dirty="0" smtClean="0">
                <a:solidFill>
                  <a:srgbClr val="000000"/>
                </a:solidFill>
                <a:latin typeface="Arial" panose="020B0604020202020204" pitchFamily="34" charset="0"/>
                <a:cs typeface="Arial" panose="020B0604020202020204" pitchFamily="34" charset="0"/>
              </a:rPr>
              <a:t>Compressor Packages</a:t>
            </a:r>
          </a:p>
          <a:p>
            <a:pPr marL="285750" indent="-285750">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High tech integrated control systems (engine and compressor)</a:t>
            </a:r>
          </a:p>
          <a:p>
            <a:pPr marL="285750" indent="-285750">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24/7 monitoring and control</a:t>
            </a:r>
          </a:p>
          <a:p>
            <a:pPr marL="285750" indent="-285750">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Produced and packaged in the USA</a:t>
            </a:r>
          </a:p>
          <a:p>
            <a:pPr marL="285750" indent="-285750">
              <a:buFont typeface="Arial" pitchFamily="34" charset="0"/>
              <a:buChar char="•"/>
            </a:pPr>
            <a:r>
              <a:rPr lang="en-US" dirty="0" smtClean="0">
                <a:solidFill>
                  <a:srgbClr val="000000"/>
                </a:solidFill>
                <a:latin typeface="Arial" panose="020B0604020202020204" pitchFamily="34" charset="0"/>
                <a:cs typeface="Arial" panose="020B0604020202020204" pitchFamily="34" charset="0"/>
              </a:rPr>
              <a:t>Operated and maintained by local workers</a:t>
            </a:r>
          </a:p>
        </p:txBody>
      </p:sp>
    </p:spTree>
    <p:extLst>
      <p:ext uri="{BB962C8B-B14F-4D97-AF65-F5344CB8AC3E}">
        <p14:creationId xmlns:p14="http://schemas.microsoft.com/office/powerpoint/2010/main" val="4090600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57943" y="2667000"/>
            <a:ext cx="7010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prstClr val="white"/>
                </a:solidFill>
                <a:latin typeface="Arial" panose="020B0604020202020204" pitchFamily="34" charset="0"/>
                <a:cs typeface="Arial" panose="020B0604020202020204" pitchFamily="34" charset="0"/>
              </a:rPr>
              <a:t>THANK YOU</a:t>
            </a:r>
            <a:endParaRPr lang="en-US" dirty="0">
              <a:solidFill>
                <a:prstClr val="white"/>
              </a:solidFill>
              <a:latin typeface="Arial" panose="020B0604020202020204" pitchFamily="34" charset="0"/>
              <a:cs typeface="Arial" panose="020B0604020202020204" pitchFamily="34" charset="0"/>
            </a:endParaRPr>
          </a:p>
        </p:txBody>
      </p:sp>
      <p:sp>
        <p:nvSpPr>
          <p:cNvPr id="4" name="Subtitle 1"/>
          <p:cNvSpPr txBox="1">
            <a:spLocks/>
          </p:cNvSpPr>
          <p:nvPr/>
        </p:nvSpPr>
        <p:spPr>
          <a:xfrm>
            <a:off x="1371600" y="2547938"/>
            <a:ext cx="6400800" cy="1752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smtClean="0">
                <a:solidFill>
                  <a:schemeClr val="tx2"/>
                </a:solidFill>
                <a:latin typeface="Arial" charset="0"/>
                <a:cs typeface="Arial" charset="0"/>
              </a:rPr>
              <a:t>Marcellus Shale Coalition</a:t>
            </a:r>
          </a:p>
        </p:txBody>
      </p:sp>
    </p:spTree>
    <p:extLst>
      <p:ext uri="{BB962C8B-B14F-4D97-AF65-F5344CB8AC3E}">
        <p14:creationId xmlns:p14="http://schemas.microsoft.com/office/powerpoint/2010/main" val="32442243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0" y="95250"/>
            <a:ext cx="8763000" cy="873125"/>
          </a:xfrm>
        </p:spPr>
        <p:txBody>
          <a:bodyPr>
            <a:normAutofit/>
          </a:bodyPr>
          <a:lstStyle/>
          <a:p>
            <a:pPr algn="r" eaLnBrk="1" hangingPunct="1"/>
            <a:r>
              <a:rPr lang="en-US" sz="2400" dirty="0" smtClean="0">
                <a:latin typeface="Arial  "/>
                <a:cs typeface="Arial" pitchFamily="34" charset="0"/>
                <a:sym typeface="Calibri" pitchFamily="34" charset="0"/>
              </a:rPr>
              <a:t>Marcellus Shale Coalition</a:t>
            </a:r>
          </a:p>
        </p:txBody>
      </p:sp>
      <p:sp>
        <p:nvSpPr>
          <p:cNvPr id="5123" name="Rectangle 5"/>
          <p:cNvSpPr>
            <a:spLocks noGrp="1" noChangeArrowheads="1"/>
          </p:cNvSpPr>
          <p:nvPr>
            <p:ph idx="1"/>
          </p:nvPr>
        </p:nvSpPr>
        <p:spPr>
          <a:xfrm>
            <a:off x="3737336" y="1306513"/>
            <a:ext cx="5386192" cy="4648200"/>
          </a:xfrm>
        </p:spPr>
        <p:txBody>
          <a:bodyPr rtlCol="0">
            <a:normAutofit fontScale="92500"/>
          </a:bodyPr>
          <a:lstStyle/>
          <a:p>
            <a:pPr marL="0" indent="0" eaLnBrk="1" fontAlgn="auto" hangingPunct="1">
              <a:spcBef>
                <a:spcPct val="0"/>
              </a:spcBef>
              <a:spcAft>
                <a:spcPts val="0"/>
              </a:spcAft>
              <a:buClrTx/>
              <a:buNone/>
              <a:defRPr/>
            </a:pPr>
            <a:r>
              <a:rPr lang="en-US" b="1" u="sng" dirty="0" smtClean="0">
                <a:solidFill>
                  <a:srgbClr val="000000"/>
                </a:solidFill>
                <a:latin typeface="Arial" panose="020B0604020202020204" pitchFamily="34" charset="0"/>
                <a:ea typeface="Calibri" pitchFamily="34" charset="0"/>
                <a:cs typeface="Arial" panose="020B0604020202020204" pitchFamily="34" charset="0"/>
                <a:sym typeface="Calibri" pitchFamily="34" charset="0"/>
              </a:rPr>
              <a:t>About Us</a:t>
            </a:r>
          </a:p>
          <a:p>
            <a:pPr marL="617538" lvl="1" indent="-342900" eaLnBrk="1" fontAlgn="auto" hangingPunct="1">
              <a:spcBef>
                <a:spcPct val="0"/>
              </a:spcBef>
              <a:spcAft>
                <a:spcPts val="0"/>
              </a:spcAft>
              <a:buClr>
                <a:schemeClr val="accent1"/>
              </a:buClr>
              <a:buFont typeface="Arial" pitchFamily="34" charset="0"/>
              <a:buChar char="‒"/>
              <a:defRPr/>
            </a:pPr>
            <a:r>
              <a:rPr lang="en-US" dirty="0" smtClean="0">
                <a:solidFill>
                  <a:srgbClr val="000000"/>
                </a:solidFill>
                <a:latin typeface="Arial" panose="020B0604020202020204" pitchFamily="34" charset="0"/>
                <a:ea typeface="Calibri" pitchFamily="34" charset="0"/>
                <a:cs typeface="Arial" panose="020B0604020202020204" pitchFamily="34" charset="0"/>
                <a:sym typeface="Calibri" pitchFamily="34" charset="0"/>
              </a:rPr>
              <a:t>Approximately 300 members strong</a:t>
            </a:r>
          </a:p>
          <a:p>
            <a:pPr marL="617538" lvl="1" indent="-342900" eaLnBrk="1" fontAlgn="auto" hangingPunct="1">
              <a:spcBef>
                <a:spcPct val="0"/>
              </a:spcBef>
              <a:spcAft>
                <a:spcPts val="0"/>
              </a:spcAft>
              <a:buClr>
                <a:schemeClr val="accent1"/>
              </a:buClr>
              <a:buFont typeface="Arial" pitchFamily="34" charset="0"/>
              <a:buChar char="‒"/>
              <a:defRPr/>
            </a:pPr>
            <a:r>
              <a:rPr lang="en-US" dirty="0" smtClean="0">
                <a:solidFill>
                  <a:srgbClr val="000000"/>
                </a:solidFill>
                <a:latin typeface="Arial" panose="020B0604020202020204" pitchFamily="34" charset="0"/>
                <a:ea typeface="Calibri" pitchFamily="34" charset="0"/>
                <a:cs typeface="Arial" panose="020B0604020202020204" pitchFamily="34" charset="0"/>
                <a:sym typeface="Calibri" pitchFamily="34" charset="0"/>
              </a:rPr>
              <a:t>From producers to midstream to suppliers</a:t>
            </a:r>
          </a:p>
          <a:p>
            <a:pPr marL="274638" lvl="1" indent="0" eaLnBrk="1" fontAlgn="auto" hangingPunct="1">
              <a:spcBef>
                <a:spcPct val="0"/>
              </a:spcBef>
              <a:spcAft>
                <a:spcPts val="0"/>
              </a:spcAft>
              <a:buClrTx/>
              <a:buNone/>
              <a:defRPr/>
            </a:pPr>
            <a:endParaRPr lang="en-US" dirty="0" smtClean="0">
              <a:solidFill>
                <a:srgbClr val="000000"/>
              </a:solidFill>
              <a:latin typeface="Arial" panose="020B0604020202020204" pitchFamily="34" charset="0"/>
              <a:ea typeface="Calibri" pitchFamily="34" charset="0"/>
              <a:cs typeface="Arial" panose="020B0604020202020204" pitchFamily="34" charset="0"/>
              <a:sym typeface="Calibri" pitchFamily="34" charset="0"/>
            </a:endParaRPr>
          </a:p>
          <a:p>
            <a:pPr marL="0" indent="0" eaLnBrk="1" fontAlgn="auto" hangingPunct="1">
              <a:spcBef>
                <a:spcPct val="0"/>
              </a:spcBef>
              <a:spcAft>
                <a:spcPts val="0"/>
              </a:spcAft>
              <a:buClrTx/>
              <a:buNone/>
              <a:defRPr/>
            </a:pPr>
            <a:r>
              <a:rPr lang="en-US" b="1" u="sng" dirty="0" smtClean="0">
                <a:solidFill>
                  <a:srgbClr val="000000"/>
                </a:solidFill>
                <a:latin typeface="Arial" panose="020B0604020202020204" pitchFamily="34" charset="0"/>
                <a:ea typeface="Calibri" pitchFamily="34" charset="0"/>
                <a:cs typeface="Arial" panose="020B0604020202020204" pitchFamily="34" charset="0"/>
                <a:sym typeface="Calibri" pitchFamily="34" charset="0"/>
              </a:rPr>
              <a:t>Our Focus</a:t>
            </a:r>
          </a:p>
          <a:p>
            <a:pPr marL="617538" lvl="1" indent="-342900" eaLnBrk="1" fontAlgn="auto" hangingPunct="1">
              <a:spcBef>
                <a:spcPct val="0"/>
              </a:spcBef>
              <a:spcAft>
                <a:spcPts val="0"/>
              </a:spcAft>
              <a:buClr>
                <a:schemeClr val="accent1"/>
              </a:buClr>
              <a:buFont typeface="Arial" pitchFamily="34" charset="0"/>
              <a:buChar char="‒"/>
              <a:defRPr/>
            </a:pPr>
            <a:r>
              <a:rPr lang="en-US" dirty="0" smtClean="0">
                <a:solidFill>
                  <a:srgbClr val="000000"/>
                </a:solidFill>
                <a:latin typeface="Arial" panose="020B0604020202020204" pitchFamily="34" charset="0"/>
                <a:ea typeface="Calibri" pitchFamily="34" charset="0"/>
                <a:cs typeface="Arial" panose="020B0604020202020204" pitchFamily="34" charset="0"/>
                <a:sym typeface="Calibri" pitchFamily="34" charset="0"/>
              </a:rPr>
              <a:t>Long-term development of resource</a:t>
            </a:r>
            <a:endParaRPr lang="en-US" dirty="0" smtClean="0">
              <a:solidFill>
                <a:srgbClr val="000000"/>
              </a:solidFill>
              <a:latin typeface="Arial" panose="020B0604020202020204" pitchFamily="34" charset="0"/>
              <a:cs typeface="Arial" panose="020B0604020202020204" pitchFamily="34" charset="0"/>
              <a:sym typeface="Calibri" pitchFamily="34" charset="0"/>
            </a:endParaRPr>
          </a:p>
          <a:p>
            <a:pPr marL="617538" lvl="1" indent="-342900" eaLnBrk="1" fontAlgn="auto" hangingPunct="1">
              <a:spcAft>
                <a:spcPts val="0"/>
              </a:spcAft>
              <a:buClr>
                <a:schemeClr val="accent1"/>
              </a:buClr>
              <a:buFont typeface="Arial" pitchFamily="34" charset="0"/>
              <a:buChar char="‒"/>
              <a:defRPr/>
            </a:pPr>
            <a:r>
              <a:rPr lang="en-US" dirty="0" smtClean="0">
                <a:solidFill>
                  <a:srgbClr val="000000"/>
                </a:solidFill>
                <a:latin typeface="Arial" panose="020B0604020202020204" pitchFamily="34" charset="0"/>
                <a:ea typeface="Calibri" pitchFamily="34" charset="0"/>
                <a:cs typeface="Arial" panose="020B0604020202020204" pitchFamily="34" charset="0"/>
                <a:sym typeface="Calibri" pitchFamily="34" charset="0"/>
              </a:rPr>
              <a:t>Protecting the environment and responsible use of water resources</a:t>
            </a:r>
            <a:endParaRPr lang="en-US" dirty="0" smtClean="0">
              <a:solidFill>
                <a:srgbClr val="000000"/>
              </a:solidFill>
              <a:latin typeface="Arial" panose="020B0604020202020204" pitchFamily="34" charset="0"/>
              <a:cs typeface="Arial" panose="020B0604020202020204" pitchFamily="34" charset="0"/>
              <a:sym typeface="Calibri" pitchFamily="34" charset="0"/>
            </a:endParaRPr>
          </a:p>
          <a:p>
            <a:pPr marL="617538" lvl="1" indent="-342900" eaLnBrk="1" fontAlgn="auto" hangingPunct="1">
              <a:spcAft>
                <a:spcPts val="0"/>
              </a:spcAft>
              <a:buClr>
                <a:schemeClr val="accent1"/>
              </a:buClr>
              <a:buFont typeface="Arial" pitchFamily="34" charset="0"/>
              <a:buChar char="‒"/>
              <a:defRPr/>
            </a:pPr>
            <a:r>
              <a:rPr lang="en-US" dirty="0" smtClean="0">
                <a:solidFill>
                  <a:srgbClr val="000000"/>
                </a:solidFill>
                <a:latin typeface="Arial" panose="020B0604020202020204" pitchFamily="34" charset="0"/>
                <a:ea typeface="Calibri" pitchFamily="34" charset="0"/>
                <a:cs typeface="Arial" panose="020B0604020202020204" pitchFamily="34" charset="0"/>
                <a:sym typeface="Calibri" pitchFamily="34" charset="0"/>
              </a:rPr>
              <a:t>Addressing landowner, government and public issues</a:t>
            </a:r>
            <a:endParaRPr lang="en-US" dirty="0" smtClean="0">
              <a:solidFill>
                <a:srgbClr val="000000"/>
              </a:solidFill>
              <a:latin typeface="Arial" panose="020B0604020202020204" pitchFamily="34" charset="0"/>
              <a:cs typeface="Arial" panose="020B0604020202020204" pitchFamily="34" charset="0"/>
              <a:sym typeface="Calibri" pitchFamily="34" charset="0"/>
            </a:endParaRPr>
          </a:p>
          <a:p>
            <a:pPr marL="617538" lvl="1" indent="-342900" eaLnBrk="1" fontAlgn="auto" hangingPunct="1">
              <a:spcAft>
                <a:spcPts val="0"/>
              </a:spcAft>
              <a:buClr>
                <a:schemeClr val="accent1"/>
              </a:buClr>
              <a:buFont typeface="Arial" pitchFamily="34" charset="0"/>
              <a:buChar char="‒"/>
              <a:defRPr/>
            </a:pPr>
            <a:r>
              <a:rPr lang="en-US" dirty="0" smtClean="0">
                <a:solidFill>
                  <a:srgbClr val="000000"/>
                </a:solidFill>
                <a:latin typeface="Arial" panose="020B0604020202020204" pitchFamily="34" charset="0"/>
                <a:ea typeface="Calibri" pitchFamily="34" charset="0"/>
                <a:cs typeface="Arial" panose="020B0604020202020204" pitchFamily="34" charset="0"/>
                <a:sym typeface="Calibri" pitchFamily="34" charset="0"/>
              </a:rPr>
              <a:t>Benefits to our region’s future</a:t>
            </a:r>
            <a:endParaRPr lang="en-US" dirty="0" smtClean="0">
              <a:solidFill>
                <a:srgbClr val="000000"/>
              </a:solidFill>
              <a:latin typeface="Arial" panose="020B0604020202020204" pitchFamily="34" charset="0"/>
              <a:cs typeface="Arial" panose="020B0604020202020204" pitchFamily="34" charset="0"/>
              <a:sym typeface="Calibri" pitchFamily="34" charset="0"/>
            </a:endParaRPr>
          </a:p>
          <a:p>
            <a:pPr marL="234950" indent="-234950" eaLnBrk="1" fontAlgn="auto" hangingPunct="1">
              <a:spcBef>
                <a:spcPct val="0"/>
              </a:spcBef>
              <a:spcAft>
                <a:spcPts val="0"/>
              </a:spcAft>
              <a:buFont typeface="Wingdings 2" pitchFamily="18" charset="2"/>
              <a:buNone/>
              <a:defRPr/>
            </a:pPr>
            <a:endParaRPr lang="en-US" dirty="0" smtClean="0">
              <a:latin typeface="Arial" panose="020B0604020202020204" pitchFamily="34" charset="0"/>
              <a:cs typeface="Arial" panose="020B0604020202020204" pitchFamily="34" charset="0"/>
              <a:sym typeface="Calibri" pitchFamily="34" charset="0"/>
            </a:endParaRPr>
          </a:p>
        </p:txBody>
      </p:sp>
      <p:pic>
        <p:nvPicPr>
          <p:cNvPr id="7172" name="Picture 6"/>
          <p:cNvPicPr>
            <a:picLocks noChangeAspect="1" noChangeArrowheads="1"/>
          </p:cNvPicPr>
          <p:nvPr/>
        </p:nvPicPr>
        <p:blipFill>
          <a:blip r:embed="rId2"/>
          <a:srcRect/>
          <a:stretch>
            <a:fillRect/>
          </a:stretch>
        </p:blipFill>
        <p:spPr bwMode="auto">
          <a:xfrm>
            <a:off x="209550" y="2046288"/>
            <a:ext cx="3359150" cy="316865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8100513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6"/>
          <p:cNvSpPr>
            <a:spLocks noGrp="1"/>
          </p:cNvSpPr>
          <p:nvPr>
            <p:ph idx="1"/>
          </p:nvPr>
        </p:nvSpPr>
        <p:spPr>
          <a:xfrm>
            <a:off x="3657600" y="1160463"/>
            <a:ext cx="5486400" cy="5011737"/>
          </a:xfrm>
        </p:spPr>
        <p:txBody>
          <a:bodyPr>
            <a:normAutofit/>
          </a:bodyPr>
          <a:lstStyle/>
          <a:p>
            <a:pPr marL="0" indent="0">
              <a:buClrTx/>
              <a:buNone/>
              <a:defRPr/>
            </a:pPr>
            <a:r>
              <a:rPr lang="en-US" sz="2200" b="1" u="sng" dirty="0" smtClean="0">
                <a:solidFill>
                  <a:srgbClr val="000000"/>
                </a:solidFill>
                <a:latin typeface="Arial" panose="020B0604020202020204" pitchFamily="34" charset="0"/>
                <a:ea typeface="Calibri" pitchFamily="34" charset="0"/>
                <a:cs typeface="Arial" panose="020B0604020202020204" pitchFamily="34" charset="0"/>
                <a:sym typeface="Calibri" pitchFamily="34" charset="0"/>
              </a:rPr>
              <a:t>Highly regulated. Highly sophisticated.</a:t>
            </a:r>
          </a:p>
          <a:p>
            <a:pPr>
              <a:buClr>
                <a:schemeClr val="accent1"/>
              </a:buClr>
              <a:defRPr/>
            </a:pPr>
            <a:r>
              <a:rPr lang="en-US" sz="2200" dirty="0" smtClean="0">
                <a:solidFill>
                  <a:srgbClr val="000000"/>
                </a:solidFill>
                <a:latin typeface="Arial" panose="020B0604020202020204" pitchFamily="34" charset="0"/>
                <a:ea typeface="Calibri" pitchFamily="34" charset="0"/>
                <a:cs typeface="Arial" panose="020B0604020202020204" pitchFamily="34" charset="0"/>
                <a:sym typeface="Calibri" pitchFamily="34" charset="0"/>
              </a:rPr>
              <a:t>Transparency in permitting</a:t>
            </a:r>
          </a:p>
          <a:p>
            <a:pPr>
              <a:buClr>
                <a:schemeClr val="accent1"/>
              </a:buClr>
              <a:defRPr/>
            </a:pPr>
            <a:endParaRPr lang="en-US" sz="2200" dirty="0" smtClean="0">
              <a:solidFill>
                <a:srgbClr val="000000"/>
              </a:solidFill>
              <a:latin typeface="Arial" panose="020B0604020202020204" pitchFamily="34" charset="0"/>
              <a:ea typeface="Calibri" pitchFamily="34" charset="0"/>
              <a:cs typeface="Arial" panose="020B0604020202020204" pitchFamily="34" charset="0"/>
              <a:sym typeface="Calibri" pitchFamily="34" charset="0"/>
            </a:endParaRPr>
          </a:p>
          <a:p>
            <a:pPr>
              <a:buClr>
                <a:schemeClr val="accent1"/>
              </a:buClr>
              <a:defRPr/>
            </a:pPr>
            <a:r>
              <a:rPr lang="en-US" sz="2200" dirty="0" smtClean="0">
                <a:solidFill>
                  <a:srgbClr val="000000"/>
                </a:solidFill>
                <a:latin typeface="Arial" panose="020B0604020202020204" pitchFamily="34" charset="0"/>
                <a:ea typeface="Calibri" pitchFamily="34" charset="0"/>
                <a:cs typeface="Arial" panose="020B0604020202020204" pitchFamily="34" charset="0"/>
                <a:sym typeface="Calibri" pitchFamily="34" charset="0"/>
              </a:rPr>
              <a:t>Staffing, permit fee increases</a:t>
            </a:r>
          </a:p>
          <a:p>
            <a:pPr>
              <a:buClr>
                <a:schemeClr val="accent1"/>
              </a:buClr>
              <a:defRPr/>
            </a:pPr>
            <a:endParaRPr lang="en-US" sz="2200" dirty="0" smtClean="0">
              <a:solidFill>
                <a:srgbClr val="000000"/>
              </a:solidFill>
              <a:latin typeface="Arial" panose="020B0604020202020204" pitchFamily="34" charset="0"/>
              <a:ea typeface="Calibri" pitchFamily="34" charset="0"/>
              <a:cs typeface="Arial" panose="020B0604020202020204" pitchFamily="34" charset="0"/>
              <a:sym typeface="Calibri" pitchFamily="34" charset="0"/>
            </a:endParaRPr>
          </a:p>
          <a:p>
            <a:pPr>
              <a:buClr>
                <a:schemeClr val="accent1"/>
              </a:buClr>
              <a:defRPr/>
            </a:pPr>
            <a:r>
              <a:rPr lang="en-US" sz="2200" dirty="0" smtClean="0">
                <a:solidFill>
                  <a:srgbClr val="000000"/>
                </a:solidFill>
                <a:latin typeface="Arial" panose="020B0604020202020204" pitchFamily="34" charset="0"/>
                <a:ea typeface="Calibri" pitchFamily="34" charset="0"/>
                <a:cs typeface="Arial" panose="020B0604020202020204" pitchFamily="34" charset="0"/>
                <a:sym typeface="Calibri" pitchFamily="34" charset="0"/>
              </a:rPr>
              <a:t>Advances in water recycling and reuse</a:t>
            </a:r>
          </a:p>
          <a:p>
            <a:pPr>
              <a:buClr>
                <a:schemeClr val="accent1"/>
              </a:buClr>
              <a:defRPr/>
            </a:pPr>
            <a:endParaRPr lang="en-US" sz="2200" dirty="0" smtClean="0">
              <a:solidFill>
                <a:srgbClr val="000000"/>
              </a:solidFill>
              <a:latin typeface="Arial" panose="020B0604020202020204" pitchFamily="34" charset="0"/>
              <a:ea typeface="Calibri" pitchFamily="34" charset="0"/>
              <a:cs typeface="Arial" panose="020B0604020202020204" pitchFamily="34" charset="0"/>
              <a:sym typeface="Calibri" pitchFamily="34" charset="0"/>
            </a:endParaRPr>
          </a:p>
          <a:p>
            <a:pPr>
              <a:buClr>
                <a:schemeClr val="accent1"/>
              </a:buClr>
              <a:defRPr/>
            </a:pPr>
            <a:r>
              <a:rPr lang="en-US" sz="2200" dirty="0" smtClean="0">
                <a:solidFill>
                  <a:srgbClr val="000000"/>
                </a:solidFill>
                <a:latin typeface="Arial" panose="020B0604020202020204" pitchFamily="34" charset="0"/>
                <a:ea typeface="Calibri" pitchFamily="34" charset="0"/>
                <a:cs typeface="Arial" panose="020B0604020202020204" pitchFamily="34" charset="0"/>
                <a:sym typeface="Calibri" pitchFamily="34" charset="0"/>
              </a:rPr>
              <a:t>Protective well casing standards</a:t>
            </a:r>
          </a:p>
          <a:p>
            <a:pPr>
              <a:buClr>
                <a:schemeClr val="accent1"/>
              </a:buClr>
              <a:defRPr/>
            </a:pPr>
            <a:endParaRPr lang="en-US" sz="2200" dirty="0">
              <a:solidFill>
                <a:srgbClr val="000000"/>
              </a:solidFill>
              <a:latin typeface="Arial" panose="020B0604020202020204" pitchFamily="34" charset="0"/>
              <a:ea typeface="Calibri" pitchFamily="34" charset="0"/>
              <a:cs typeface="Arial" panose="020B0604020202020204" pitchFamily="34" charset="0"/>
              <a:sym typeface="Calibri" pitchFamily="34" charset="0"/>
            </a:endParaRPr>
          </a:p>
          <a:p>
            <a:pPr>
              <a:buClr>
                <a:schemeClr val="accent1"/>
              </a:buClr>
              <a:defRPr/>
            </a:pPr>
            <a:r>
              <a:rPr lang="en-US" sz="2200" dirty="0" smtClean="0">
                <a:solidFill>
                  <a:srgbClr val="000000"/>
                </a:solidFill>
                <a:latin typeface="Arial" panose="020B0604020202020204" pitchFamily="34" charset="0"/>
                <a:ea typeface="Calibri" pitchFamily="34" charset="0"/>
                <a:cs typeface="Arial" panose="020B0604020202020204" pitchFamily="34" charset="0"/>
                <a:sym typeface="Calibri" pitchFamily="34" charset="0"/>
              </a:rPr>
              <a:t>Focus on best practices</a:t>
            </a:r>
          </a:p>
          <a:p>
            <a:pPr>
              <a:buClr>
                <a:schemeClr val="accent1"/>
              </a:buClr>
              <a:defRPr/>
            </a:pPr>
            <a:endParaRPr lang="en-US" sz="2200" dirty="0">
              <a:solidFill>
                <a:srgbClr val="000000"/>
              </a:solidFill>
              <a:latin typeface="Arial" panose="020B0604020202020204" pitchFamily="34" charset="0"/>
              <a:ea typeface="Calibri" pitchFamily="34" charset="0"/>
              <a:cs typeface="Arial" panose="020B0604020202020204" pitchFamily="34" charset="0"/>
              <a:sym typeface="Calibri" pitchFamily="34" charset="0"/>
            </a:endParaRPr>
          </a:p>
          <a:p>
            <a:pPr>
              <a:buClr>
                <a:schemeClr val="accent1"/>
              </a:buClr>
              <a:defRPr/>
            </a:pPr>
            <a:r>
              <a:rPr lang="en-US" sz="2200" dirty="0" smtClean="0">
                <a:solidFill>
                  <a:srgbClr val="000000"/>
                </a:solidFill>
                <a:latin typeface="Arial" panose="020B0604020202020204" pitchFamily="34" charset="0"/>
                <a:ea typeface="Calibri" pitchFamily="34" charset="0"/>
                <a:cs typeface="Arial" panose="020B0604020202020204" pitchFamily="34" charset="0"/>
                <a:sym typeface="Calibri" pitchFamily="34" charset="0"/>
              </a:rPr>
              <a:t>FracFocus.org</a:t>
            </a:r>
          </a:p>
          <a:p>
            <a:pPr eaLnBrk="1" hangingPunct="1">
              <a:defRPr/>
            </a:pPr>
            <a:endParaRPr lang="en-US" dirty="0" smtClean="0">
              <a:latin typeface="Arial" panose="020B0604020202020204" pitchFamily="34" charset="0"/>
              <a:cs typeface="Arial" panose="020B0604020202020204" pitchFamily="34" charset="0"/>
            </a:endParaRPr>
          </a:p>
        </p:txBody>
      </p:sp>
      <p:pic>
        <p:nvPicPr>
          <p:cNvPr id="19" name="Picture 12" descr="PADOA.png"/>
          <p:cNvPicPr>
            <a:picLocks noChangeAspect="1"/>
          </p:cNvPicPr>
          <p:nvPr/>
        </p:nvPicPr>
        <p:blipFill>
          <a:blip r:embed="rId3"/>
          <a:srcRect/>
          <a:stretch>
            <a:fillRect/>
          </a:stretch>
        </p:blipFill>
        <p:spPr bwMode="auto">
          <a:xfrm>
            <a:off x="474663" y="1900238"/>
            <a:ext cx="1573212" cy="422275"/>
          </a:xfrm>
          <a:prstGeom prst="rect">
            <a:avLst/>
          </a:prstGeom>
          <a:ln>
            <a:noFill/>
          </a:ln>
          <a:effectLst>
            <a:outerShdw blurRad="292100" dist="139700" dir="2700000" algn="tl" rotWithShape="0">
              <a:srgbClr val="333333">
                <a:alpha val="65000"/>
              </a:srgbClr>
            </a:outerShdw>
          </a:effectLst>
        </p:spPr>
      </p:pic>
      <p:pic>
        <p:nvPicPr>
          <p:cNvPr id="20" name="Picture 5" descr="dcnr.jpg"/>
          <p:cNvPicPr>
            <a:picLocks noChangeAspect="1"/>
          </p:cNvPicPr>
          <p:nvPr/>
        </p:nvPicPr>
        <p:blipFill>
          <a:blip r:embed="rId4"/>
          <a:srcRect r="19919"/>
          <a:stretch>
            <a:fillRect/>
          </a:stretch>
        </p:blipFill>
        <p:spPr bwMode="auto">
          <a:xfrm>
            <a:off x="641350" y="4197350"/>
            <a:ext cx="1406525" cy="444500"/>
          </a:xfrm>
          <a:prstGeom prst="rect">
            <a:avLst/>
          </a:prstGeom>
          <a:ln>
            <a:noFill/>
          </a:ln>
          <a:effectLst>
            <a:outerShdw blurRad="292100" dist="139700" dir="2700000" algn="tl" rotWithShape="0">
              <a:srgbClr val="333333">
                <a:alpha val="65000"/>
              </a:srgbClr>
            </a:outerShdw>
          </a:effectLst>
        </p:spPr>
      </p:pic>
      <p:pic>
        <p:nvPicPr>
          <p:cNvPr id="21" name="Picture 14" descr="epa-1.jpg"/>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2590800" y="3884613"/>
            <a:ext cx="798513" cy="796925"/>
          </a:xfrm>
          <a:prstGeom prst="rect">
            <a:avLst/>
          </a:prstGeom>
          <a:ln>
            <a:noFill/>
          </a:ln>
          <a:effectLst>
            <a:outerShdw blurRad="292100" dist="139700" dir="2700000" algn="tl" rotWithShape="0">
              <a:srgbClr val="333333">
                <a:alpha val="65000"/>
              </a:srgbClr>
            </a:outerShdw>
          </a:effectLst>
        </p:spPr>
      </p:pic>
      <p:pic>
        <p:nvPicPr>
          <p:cNvPr id="22" name="Picture 7" descr="fish.jpg"/>
          <p:cNvPicPr>
            <a:picLocks noChangeAspect="1"/>
          </p:cNvPicPr>
          <p:nvPr/>
        </p:nvPicPr>
        <p:blipFill>
          <a:blip r:embed="rId6"/>
          <a:srcRect/>
          <a:stretch>
            <a:fillRect/>
          </a:stretch>
        </p:blipFill>
        <p:spPr bwMode="auto">
          <a:xfrm>
            <a:off x="457200" y="2622550"/>
            <a:ext cx="1905000" cy="530225"/>
          </a:xfrm>
          <a:prstGeom prst="rect">
            <a:avLst/>
          </a:prstGeom>
          <a:ln>
            <a:noFill/>
          </a:ln>
          <a:effectLst>
            <a:outerShdw blurRad="292100" dist="139700" dir="2700000" algn="tl" rotWithShape="0">
              <a:srgbClr val="333333">
                <a:alpha val="65000"/>
              </a:srgbClr>
            </a:outerShdw>
          </a:effectLst>
        </p:spPr>
      </p:pic>
      <p:pic>
        <p:nvPicPr>
          <p:cNvPr id="23" name="Picture 10" descr="us-army-corps-of-engineers1.jpg"/>
          <p:cNvPicPr>
            <a:picLocks noChangeAspect="1"/>
          </p:cNvPicPr>
          <p:nvPr/>
        </p:nvPicPr>
        <p:blipFill>
          <a:blip r:embed="rId7"/>
          <a:srcRect/>
          <a:stretch>
            <a:fillRect/>
          </a:stretch>
        </p:blipFill>
        <p:spPr bwMode="auto">
          <a:xfrm>
            <a:off x="2500313" y="1931988"/>
            <a:ext cx="935037" cy="715962"/>
          </a:xfrm>
          <a:prstGeom prst="rect">
            <a:avLst/>
          </a:prstGeom>
          <a:ln>
            <a:noFill/>
          </a:ln>
          <a:effectLst>
            <a:outerShdw blurRad="292100" dist="139700" dir="2700000" algn="tl" rotWithShape="0">
              <a:srgbClr val="333333">
                <a:alpha val="65000"/>
              </a:srgbClr>
            </a:outerShdw>
          </a:effectLst>
        </p:spPr>
      </p:pic>
      <p:pic>
        <p:nvPicPr>
          <p:cNvPr id="24" name="Picture 16" descr="DEP.jpg"/>
          <p:cNvPicPr>
            <a:picLocks noChangeAspect="1"/>
          </p:cNvPicPr>
          <p:nvPr/>
        </p:nvPicPr>
        <p:blipFill>
          <a:blip r:embed="rId8">
            <a:clrChange>
              <a:clrFrom>
                <a:srgbClr val="FFFFFF"/>
              </a:clrFrom>
              <a:clrTo>
                <a:srgbClr val="FFFFFF">
                  <a:alpha val="0"/>
                </a:srgbClr>
              </a:clrTo>
            </a:clrChange>
          </a:blip>
          <a:srcRect r="33268"/>
          <a:stretch>
            <a:fillRect/>
          </a:stretch>
        </p:blipFill>
        <p:spPr bwMode="auto">
          <a:xfrm>
            <a:off x="277813" y="1160463"/>
            <a:ext cx="2084387" cy="533400"/>
          </a:xfrm>
          <a:prstGeom prst="rect">
            <a:avLst/>
          </a:prstGeom>
          <a:ln>
            <a:noFill/>
          </a:ln>
          <a:effectLst>
            <a:outerShdw blurRad="292100" dist="139700" dir="2700000" algn="tl" rotWithShape="0">
              <a:srgbClr val="333333">
                <a:alpha val="65000"/>
              </a:srgbClr>
            </a:outerShdw>
          </a:effectLst>
        </p:spPr>
      </p:pic>
      <p:pic>
        <p:nvPicPr>
          <p:cNvPr id="25" name="Picture 11" descr="us fish wild.gif"/>
          <p:cNvPicPr>
            <a:picLocks noChangeAspect="1"/>
          </p:cNvPicPr>
          <p:nvPr/>
        </p:nvPicPr>
        <p:blipFill>
          <a:blip r:embed="rId9"/>
          <a:srcRect/>
          <a:stretch>
            <a:fillRect/>
          </a:stretch>
        </p:blipFill>
        <p:spPr bwMode="auto">
          <a:xfrm>
            <a:off x="2590800" y="2849563"/>
            <a:ext cx="711200" cy="855662"/>
          </a:xfrm>
          <a:prstGeom prst="rect">
            <a:avLst/>
          </a:prstGeom>
          <a:ln>
            <a:noFill/>
          </a:ln>
          <a:effectLst>
            <a:outerShdw blurRad="292100" dist="139700" dir="2700000" algn="tl" rotWithShape="0">
              <a:srgbClr val="333333">
                <a:alpha val="65000"/>
              </a:srgbClr>
            </a:outerShdw>
          </a:effectLst>
        </p:spPr>
      </p:pic>
      <p:pic>
        <p:nvPicPr>
          <p:cNvPr id="26" name="Picture 8" descr="nrcs.gif"/>
          <p:cNvPicPr>
            <a:picLocks noChangeAspect="1"/>
          </p:cNvPicPr>
          <p:nvPr/>
        </p:nvPicPr>
        <p:blipFill>
          <a:blip r:embed="rId10"/>
          <a:srcRect/>
          <a:stretch>
            <a:fillRect/>
          </a:stretch>
        </p:blipFill>
        <p:spPr bwMode="auto">
          <a:xfrm>
            <a:off x="277813" y="5678488"/>
            <a:ext cx="3379787" cy="505839"/>
          </a:xfrm>
          <a:prstGeom prst="rect">
            <a:avLst/>
          </a:prstGeom>
          <a:ln>
            <a:noFill/>
          </a:ln>
          <a:effectLst>
            <a:outerShdw blurRad="292100" dist="139700" dir="2700000" algn="tl" rotWithShape="0">
              <a:srgbClr val="333333">
                <a:alpha val="65000"/>
              </a:srgbClr>
            </a:outerShdw>
          </a:effectLst>
        </p:spPr>
      </p:pic>
      <p:pic>
        <p:nvPicPr>
          <p:cNvPr id="27" name="Picture 3" descr="USGS.gif"/>
          <p:cNvPicPr>
            <a:picLocks noChangeAspect="1"/>
          </p:cNvPicPr>
          <p:nvPr/>
        </p:nvPicPr>
        <p:blipFill>
          <a:blip r:embed="rId11"/>
          <a:srcRect/>
          <a:stretch>
            <a:fillRect/>
          </a:stretch>
        </p:blipFill>
        <p:spPr bwMode="auto">
          <a:xfrm>
            <a:off x="785813" y="4819650"/>
            <a:ext cx="1262062" cy="498475"/>
          </a:xfrm>
          <a:prstGeom prst="rect">
            <a:avLst/>
          </a:prstGeom>
          <a:ln>
            <a:noFill/>
          </a:ln>
          <a:effectLst>
            <a:outerShdw blurRad="292100" dist="139700" dir="2700000" algn="tl" rotWithShape="0">
              <a:srgbClr val="333333">
                <a:alpha val="65000"/>
              </a:srgbClr>
            </a:outerShdw>
          </a:effectLst>
        </p:spPr>
      </p:pic>
      <p:pic>
        <p:nvPicPr>
          <p:cNvPr id="28" name="Picture 12" descr="orsanco.jpg"/>
          <p:cNvPicPr>
            <a:picLocks noChangeAspect="1"/>
          </p:cNvPicPr>
          <p:nvPr/>
        </p:nvPicPr>
        <p:blipFill>
          <a:blip r:embed="rId12"/>
          <a:srcRect/>
          <a:stretch>
            <a:fillRect/>
          </a:stretch>
        </p:blipFill>
        <p:spPr bwMode="auto">
          <a:xfrm>
            <a:off x="2590800" y="1112838"/>
            <a:ext cx="757238" cy="693737"/>
          </a:xfrm>
          <a:prstGeom prst="rect">
            <a:avLst/>
          </a:prstGeom>
          <a:ln>
            <a:noFill/>
          </a:ln>
          <a:effectLst>
            <a:outerShdw blurRad="292100" dist="139700" dir="2700000" algn="tl" rotWithShape="0">
              <a:srgbClr val="333333">
                <a:alpha val="65000"/>
              </a:srgbClr>
            </a:outerShdw>
          </a:effectLst>
        </p:spPr>
      </p:pic>
      <p:pic>
        <p:nvPicPr>
          <p:cNvPr id="29" name="Picture 13" descr="drbc_logo.png"/>
          <p:cNvPicPr>
            <a:picLocks noChangeAspect="1"/>
          </p:cNvPicPr>
          <p:nvPr/>
        </p:nvPicPr>
        <p:blipFill>
          <a:blip r:embed="rId13"/>
          <a:srcRect/>
          <a:stretch>
            <a:fillRect/>
          </a:stretch>
        </p:blipFill>
        <p:spPr bwMode="auto">
          <a:xfrm>
            <a:off x="457200" y="3419475"/>
            <a:ext cx="1905000" cy="622300"/>
          </a:xfrm>
          <a:prstGeom prst="rect">
            <a:avLst/>
          </a:prstGeom>
          <a:ln>
            <a:noFill/>
          </a:ln>
          <a:effectLst>
            <a:outerShdw blurRad="292100" dist="139700" dir="2700000" algn="tl" rotWithShape="0">
              <a:srgbClr val="333333">
                <a:alpha val="65000"/>
              </a:srgbClr>
            </a:outerShdw>
          </a:effectLst>
        </p:spPr>
      </p:pic>
      <p:pic>
        <p:nvPicPr>
          <p:cNvPr id="30" name="Picture 2" descr="http://www.sungazette.com/photos/news/md/536677_1.jpg"/>
          <p:cNvPicPr>
            <a:picLocks noChangeAspect="1" noChangeArrowheads="1"/>
          </p:cNvPicPr>
          <p:nvPr/>
        </p:nvPicPr>
        <p:blipFill>
          <a:blip r:embed="rId14"/>
          <a:srcRect/>
          <a:stretch>
            <a:fillRect/>
          </a:stretch>
        </p:blipFill>
        <p:spPr bwMode="auto">
          <a:xfrm>
            <a:off x="2638425" y="4819650"/>
            <a:ext cx="642938" cy="676275"/>
          </a:xfrm>
          <a:prstGeom prst="rect">
            <a:avLst/>
          </a:prstGeom>
          <a:ln>
            <a:noFill/>
          </a:ln>
          <a:effectLst>
            <a:outerShdw blurRad="292100" dist="139700" dir="2700000" algn="tl" rotWithShape="0">
              <a:srgbClr val="333333">
                <a:alpha val="65000"/>
              </a:srgbClr>
            </a:outerShdw>
          </a:effectLst>
        </p:spPr>
      </p:pic>
      <p:sp>
        <p:nvSpPr>
          <p:cNvPr id="17" name="Title 1"/>
          <p:cNvSpPr>
            <a:spLocks noGrp="1"/>
          </p:cNvSpPr>
          <p:nvPr>
            <p:ph type="title"/>
          </p:nvPr>
        </p:nvSpPr>
        <p:spPr>
          <a:xfrm>
            <a:off x="0" y="150813"/>
            <a:ext cx="8762999" cy="885825"/>
          </a:xfrm>
        </p:spPr>
        <p:txBody>
          <a:bodyPr>
            <a:normAutofit/>
          </a:bodyPr>
          <a:lstStyle/>
          <a:p>
            <a:pPr algn="r">
              <a:defRPr/>
            </a:pPr>
            <a:r>
              <a:rPr lang="en-US" sz="2400" dirty="0" smtClean="0">
                <a:latin typeface="Arial" panose="020B0604020202020204" pitchFamily="34" charset="0"/>
                <a:cs typeface="Arial" panose="020B0604020202020204" pitchFamily="34" charset="0"/>
              </a:rPr>
              <a:t>Environmental Protection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12646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5148650" y="3890439"/>
            <a:ext cx="1343590" cy="264527"/>
          </a:xfrm>
          <a:prstGeom prst="line">
            <a:avLst/>
          </a:prstGeom>
          <a:ln w="38100">
            <a:solidFill>
              <a:schemeClr val="accent5">
                <a:lumMod val="20000"/>
                <a:lumOff val="80000"/>
                <a:alpha val="19000"/>
              </a:schemeClr>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920486" y="993844"/>
            <a:ext cx="2272244" cy="646331"/>
          </a:xfrm>
          <a:prstGeom prst="rect">
            <a:avLst/>
          </a:prstGeom>
          <a:noFill/>
        </p:spPr>
        <p:txBody>
          <a:bodyPr wrap="square" rtlCol="0">
            <a:spAutoFit/>
          </a:bodyPr>
          <a:lstStyle/>
          <a:p>
            <a:pPr fontAlgn="auto">
              <a:spcBef>
                <a:spcPts val="0"/>
              </a:spcBef>
              <a:spcAft>
                <a:spcPts val="0"/>
              </a:spcAft>
            </a:pPr>
            <a:r>
              <a:rPr lang="en-US" b="1" dirty="0">
                <a:solidFill>
                  <a:srgbClr val="464847"/>
                </a:solidFill>
                <a:latin typeface="Arial"/>
              </a:rPr>
              <a:t>Site Construction</a:t>
            </a:r>
          </a:p>
          <a:p>
            <a:pPr fontAlgn="auto">
              <a:spcBef>
                <a:spcPts val="0"/>
              </a:spcBef>
              <a:spcAft>
                <a:spcPts val="0"/>
              </a:spcAft>
            </a:pPr>
            <a:endParaRPr lang="en-US" b="1" dirty="0">
              <a:solidFill>
                <a:srgbClr val="464847"/>
              </a:solidFill>
              <a:latin typeface="Arial"/>
            </a:endParaRPr>
          </a:p>
        </p:txBody>
      </p:sp>
      <p:sp>
        <p:nvSpPr>
          <p:cNvPr id="10" name="TextBox 9"/>
          <p:cNvSpPr txBox="1"/>
          <p:nvPr/>
        </p:nvSpPr>
        <p:spPr>
          <a:xfrm>
            <a:off x="669312" y="3600968"/>
            <a:ext cx="2278419" cy="646331"/>
          </a:xfrm>
          <a:prstGeom prst="rect">
            <a:avLst/>
          </a:prstGeom>
          <a:noFill/>
        </p:spPr>
        <p:txBody>
          <a:bodyPr wrap="square" rtlCol="0">
            <a:spAutoFit/>
          </a:bodyPr>
          <a:lstStyle/>
          <a:p>
            <a:pPr algn="ctr" fontAlgn="auto">
              <a:spcBef>
                <a:spcPts val="0"/>
              </a:spcBef>
              <a:spcAft>
                <a:spcPts val="0"/>
              </a:spcAft>
            </a:pPr>
            <a:r>
              <a:rPr lang="en-US" b="1" dirty="0">
                <a:solidFill>
                  <a:srgbClr val="464847"/>
                </a:solidFill>
                <a:latin typeface="Arial"/>
              </a:rPr>
              <a:t>Drilling Phase</a:t>
            </a:r>
          </a:p>
          <a:p>
            <a:pPr algn="ctr" fontAlgn="auto">
              <a:spcBef>
                <a:spcPts val="0"/>
              </a:spcBef>
              <a:spcAft>
                <a:spcPts val="0"/>
              </a:spcAft>
            </a:pPr>
            <a:endParaRPr lang="en-US" b="1" dirty="0">
              <a:solidFill>
                <a:srgbClr val="464847"/>
              </a:solidFill>
              <a:latin typeface="Arial"/>
            </a:endParaRPr>
          </a:p>
        </p:txBody>
      </p:sp>
      <p:sp>
        <p:nvSpPr>
          <p:cNvPr id="12" name="TextBox 11"/>
          <p:cNvSpPr txBox="1"/>
          <p:nvPr/>
        </p:nvSpPr>
        <p:spPr>
          <a:xfrm>
            <a:off x="6058889" y="3600968"/>
            <a:ext cx="2042784" cy="553998"/>
          </a:xfrm>
          <a:prstGeom prst="rect">
            <a:avLst/>
          </a:prstGeom>
          <a:noFill/>
        </p:spPr>
        <p:txBody>
          <a:bodyPr wrap="square" rtlCol="0">
            <a:spAutoFit/>
          </a:bodyPr>
          <a:lstStyle/>
          <a:p>
            <a:pPr algn="ctr" fontAlgn="auto">
              <a:spcBef>
                <a:spcPts val="0"/>
              </a:spcBef>
              <a:spcAft>
                <a:spcPts val="0"/>
              </a:spcAft>
            </a:pPr>
            <a:r>
              <a:rPr lang="en-US" b="1" dirty="0">
                <a:solidFill>
                  <a:srgbClr val="464847"/>
                </a:solidFill>
                <a:latin typeface="Arial"/>
              </a:rPr>
              <a:t>Midstream</a:t>
            </a:r>
            <a:endParaRPr lang="en-US" sz="1200" b="1" dirty="0">
              <a:solidFill>
                <a:srgbClr val="464847"/>
              </a:solidFill>
              <a:latin typeface="Arial"/>
            </a:endParaRPr>
          </a:p>
          <a:p>
            <a:pPr algn="ctr" fontAlgn="auto">
              <a:spcBef>
                <a:spcPts val="0"/>
              </a:spcBef>
              <a:spcAft>
                <a:spcPts val="0"/>
              </a:spcAft>
            </a:pPr>
            <a:endParaRPr lang="en-US" sz="1200" b="1" dirty="0">
              <a:solidFill>
                <a:srgbClr val="464847"/>
              </a:solidFill>
              <a:latin typeface="Arial"/>
            </a:endParaRPr>
          </a:p>
        </p:txBody>
      </p:sp>
      <p:sp>
        <p:nvSpPr>
          <p:cNvPr id="14" name="TextBox 13"/>
          <p:cNvSpPr txBox="1"/>
          <p:nvPr/>
        </p:nvSpPr>
        <p:spPr>
          <a:xfrm>
            <a:off x="3328449" y="4428721"/>
            <a:ext cx="2471025" cy="369332"/>
          </a:xfrm>
          <a:prstGeom prst="rect">
            <a:avLst/>
          </a:prstGeom>
          <a:noFill/>
        </p:spPr>
        <p:txBody>
          <a:bodyPr wrap="square" rtlCol="0">
            <a:spAutoFit/>
          </a:bodyPr>
          <a:lstStyle/>
          <a:p>
            <a:pPr fontAlgn="auto">
              <a:spcBef>
                <a:spcPts val="0"/>
              </a:spcBef>
              <a:spcAft>
                <a:spcPts val="0"/>
              </a:spcAft>
            </a:pPr>
            <a:r>
              <a:rPr lang="en-US" b="1" dirty="0">
                <a:solidFill>
                  <a:srgbClr val="464847"/>
                </a:solidFill>
                <a:latin typeface="Arial"/>
              </a:rPr>
              <a:t>Hydraulic Fracturing</a:t>
            </a:r>
          </a:p>
        </p:txBody>
      </p:sp>
      <p:pic>
        <p:nvPicPr>
          <p:cNvPr id="1026" name="Picture 2" descr="C:\Documents and Settings\mcattan\Desktop\pre drill.jpg"/>
          <p:cNvPicPr>
            <a:picLocks noChangeAspect="1" noChangeArrowheads="1"/>
          </p:cNvPicPr>
          <p:nvPr/>
        </p:nvPicPr>
        <p:blipFill>
          <a:blip r:embed="rId2"/>
          <a:srcRect/>
          <a:stretch>
            <a:fillRect/>
          </a:stretch>
        </p:blipFill>
        <p:spPr bwMode="auto">
          <a:xfrm>
            <a:off x="1610533" y="1451191"/>
            <a:ext cx="892150" cy="1188720"/>
          </a:xfrm>
          <a:prstGeom prst="rect">
            <a:avLst/>
          </a:prstGeom>
          <a:noFill/>
        </p:spPr>
      </p:pic>
      <p:pic>
        <p:nvPicPr>
          <p:cNvPr id="1027" name="Picture 3" descr="C:\Documents and Settings\mcattan\Desktop\fracking.jpg"/>
          <p:cNvPicPr>
            <a:picLocks noChangeAspect="1" noChangeArrowheads="1"/>
          </p:cNvPicPr>
          <p:nvPr/>
        </p:nvPicPr>
        <p:blipFill>
          <a:blip r:embed="rId3"/>
          <a:srcRect/>
          <a:stretch>
            <a:fillRect/>
          </a:stretch>
        </p:blipFill>
        <p:spPr bwMode="auto">
          <a:xfrm>
            <a:off x="4117888" y="4804625"/>
            <a:ext cx="892149" cy="1188720"/>
          </a:xfrm>
          <a:prstGeom prst="rect">
            <a:avLst/>
          </a:prstGeom>
          <a:noFill/>
        </p:spPr>
      </p:pic>
      <p:pic>
        <p:nvPicPr>
          <p:cNvPr id="1028" name="Picture 4" descr="C:\Documents and Settings\mcattan\Desktop\pipes.jpg"/>
          <p:cNvPicPr>
            <a:picLocks noChangeAspect="1" noChangeArrowheads="1"/>
          </p:cNvPicPr>
          <p:nvPr/>
        </p:nvPicPr>
        <p:blipFill>
          <a:blip r:embed="rId4"/>
          <a:srcRect/>
          <a:stretch>
            <a:fillRect/>
          </a:stretch>
        </p:blipFill>
        <p:spPr bwMode="auto">
          <a:xfrm>
            <a:off x="6634206" y="3996067"/>
            <a:ext cx="892150" cy="1188720"/>
          </a:xfrm>
          <a:prstGeom prst="rect">
            <a:avLst/>
          </a:prstGeom>
          <a:noFill/>
        </p:spPr>
      </p:pic>
      <p:pic>
        <p:nvPicPr>
          <p:cNvPr id="1029" name="Picture 5" descr="C:\Documents and Settings\mcattan\Desktop\drill rig.jpg"/>
          <p:cNvPicPr>
            <a:picLocks noChangeAspect="1" noChangeArrowheads="1"/>
          </p:cNvPicPr>
          <p:nvPr/>
        </p:nvPicPr>
        <p:blipFill>
          <a:blip r:embed="rId5"/>
          <a:stretch>
            <a:fillRect/>
          </a:stretch>
        </p:blipFill>
        <p:spPr bwMode="auto">
          <a:xfrm>
            <a:off x="1362364" y="4019027"/>
            <a:ext cx="892320" cy="1188720"/>
          </a:xfrm>
          <a:prstGeom prst="rect">
            <a:avLst/>
          </a:prstGeom>
          <a:noFill/>
        </p:spPr>
      </p:pic>
      <p:cxnSp>
        <p:nvCxnSpPr>
          <p:cNvPr id="27" name="Straight Connector 26"/>
          <p:cNvCxnSpPr/>
          <p:nvPr/>
        </p:nvCxnSpPr>
        <p:spPr>
          <a:xfrm rot="10800000" flipV="1">
            <a:off x="5087690" y="2240344"/>
            <a:ext cx="1099684" cy="850392"/>
          </a:xfrm>
          <a:prstGeom prst="line">
            <a:avLst/>
          </a:prstGeom>
          <a:ln w="38100">
            <a:solidFill>
              <a:schemeClr val="accent5">
                <a:lumMod val="20000"/>
                <a:lumOff val="80000"/>
                <a:alpha val="17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556979" y="2264302"/>
            <a:ext cx="1482147" cy="853729"/>
          </a:xfrm>
          <a:prstGeom prst="line">
            <a:avLst/>
          </a:prstGeom>
          <a:ln w="38100">
            <a:solidFill>
              <a:schemeClr val="accent5">
                <a:lumMod val="20000"/>
                <a:lumOff val="80000"/>
                <a:alpha val="17000"/>
              </a:schemeClr>
            </a:solidFill>
          </a:ln>
        </p:spPr>
        <p:style>
          <a:lnRef idx="2">
            <a:schemeClr val="accent1"/>
          </a:lnRef>
          <a:fillRef idx="0">
            <a:schemeClr val="accent1"/>
          </a:fillRef>
          <a:effectRef idx="1">
            <a:schemeClr val="accent1"/>
          </a:effectRef>
          <a:fontRef idx="minor">
            <a:schemeClr val="tx1"/>
          </a:fontRef>
        </p:style>
      </p:cxnSp>
      <p:pic>
        <p:nvPicPr>
          <p:cNvPr id="1030" name="Picture 6" descr="C:\Documents and Settings\mcattan\Desktop\natural gas.jpg"/>
          <p:cNvPicPr>
            <a:picLocks noChangeAspect="1" noChangeArrowheads="1"/>
          </p:cNvPicPr>
          <p:nvPr/>
        </p:nvPicPr>
        <p:blipFill>
          <a:blip r:embed="rId6"/>
          <a:srcRect/>
          <a:stretch>
            <a:fillRect/>
          </a:stretch>
        </p:blipFill>
        <p:spPr bwMode="auto">
          <a:xfrm>
            <a:off x="3981214" y="2852134"/>
            <a:ext cx="1165499" cy="1554480"/>
          </a:xfrm>
          <a:prstGeom prst="rect">
            <a:avLst/>
          </a:prstGeom>
          <a:noFill/>
        </p:spPr>
      </p:pic>
      <p:pic>
        <p:nvPicPr>
          <p:cNvPr id="3" name="Picture 2" descr="C:\Documents and Settings\mcattan\Desktop\well site.jpg"/>
          <p:cNvPicPr>
            <a:picLocks noChangeAspect="1" noChangeArrowheads="1"/>
          </p:cNvPicPr>
          <p:nvPr/>
        </p:nvPicPr>
        <p:blipFill>
          <a:blip r:embed="rId7"/>
          <a:srcRect/>
          <a:stretch>
            <a:fillRect/>
          </a:stretch>
        </p:blipFill>
        <p:spPr bwMode="auto">
          <a:xfrm>
            <a:off x="6281775" y="1419036"/>
            <a:ext cx="892150" cy="1188720"/>
          </a:xfrm>
          <a:prstGeom prst="rect">
            <a:avLst/>
          </a:prstGeom>
          <a:noFill/>
        </p:spPr>
      </p:pic>
      <p:cxnSp>
        <p:nvCxnSpPr>
          <p:cNvPr id="17" name="Straight Connector 16"/>
          <p:cNvCxnSpPr/>
          <p:nvPr/>
        </p:nvCxnSpPr>
        <p:spPr>
          <a:xfrm flipV="1">
            <a:off x="2379051" y="3890439"/>
            <a:ext cx="1555626" cy="347863"/>
          </a:xfrm>
          <a:prstGeom prst="line">
            <a:avLst/>
          </a:prstGeom>
          <a:ln w="38100">
            <a:solidFill>
              <a:schemeClr val="accent4">
                <a:lumMod val="10000"/>
                <a:lumOff val="90000"/>
                <a:alpha val="19000"/>
              </a:schemeClr>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049362" y="989526"/>
            <a:ext cx="3356975" cy="923330"/>
          </a:xfrm>
          <a:prstGeom prst="rect">
            <a:avLst/>
          </a:prstGeom>
          <a:noFill/>
        </p:spPr>
        <p:txBody>
          <a:bodyPr wrap="square" rtlCol="0">
            <a:spAutoFit/>
          </a:bodyPr>
          <a:lstStyle/>
          <a:p>
            <a:pPr algn="ctr" fontAlgn="auto">
              <a:spcBef>
                <a:spcPts val="0"/>
              </a:spcBef>
              <a:spcAft>
                <a:spcPts val="0"/>
              </a:spcAft>
            </a:pPr>
            <a:r>
              <a:rPr lang="en-US" b="1" dirty="0" smtClean="0">
                <a:solidFill>
                  <a:srgbClr val="464847"/>
                </a:solidFill>
                <a:latin typeface="Arial"/>
              </a:rPr>
              <a:t>Reclaimed/Completed Site</a:t>
            </a:r>
            <a:endParaRPr lang="en-US" b="1" dirty="0">
              <a:solidFill>
                <a:srgbClr val="464847"/>
              </a:solidFill>
              <a:latin typeface="Arial"/>
            </a:endParaRPr>
          </a:p>
          <a:p>
            <a:pPr algn="ctr" fontAlgn="auto">
              <a:spcBef>
                <a:spcPts val="0"/>
              </a:spcBef>
              <a:spcAft>
                <a:spcPts val="0"/>
              </a:spcAft>
            </a:pPr>
            <a:endParaRPr lang="en-US" b="1" dirty="0">
              <a:solidFill>
                <a:srgbClr val="464847"/>
              </a:solidFill>
              <a:latin typeface="Arial"/>
            </a:endParaRPr>
          </a:p>
          <a:p>
            <a:pPr algn="ctr" fontAlgn="auto">
              <a:spcBef>
                <a:spcPts val="0"/>
              </a:spcBef>
              <a:spcAft>
                <a:spcPts val="0"/>
              </a:spcAft>
            </a:pPr>
            <a:endParaRPr lang="en-US" b="1" dirty="0">
              <a:solidFill>
                <a:srgbClr val="464847"/>
              </a:solidFill>
              <a:latin typeface="Arial"/>
            </a:endParaRPr>
          </a:p>
        </p:txBody>
      </p:sp>
      <p:cxnSp>
        <p:nvCxnSpPr>
          <p:cNvPr id="34" name="Straight Connector 33"/>
          <p:cNvCxnSpPr/>
          <p:nvPr/>
        </p:nvCxnSpPr>
        <p:spPr>
          <a:xfrm rot="5400000" flipH="1" flipV="1">
            <a:off x="4221742" y="4706106"/>
            <a:ext cx="686169" cy="0"/>
          </a:xfrm>
          <a:prstGeom prst="line">
            <a:avLst/>
          </a:prstGeom>
          <a:ln w="38100">
            <a:solidFill>
              <a:schemeClr val="accent4">
                <a:lumMod val="10000"/>
                <a:lumOff val="90000"/>
                <a:alpha val="19000"/>
              </a:schemeClr>
            </a:solidFill>
          </a:ln>
        </p:spPr>
        <p:style>
          <a:lnRef idx="2">
            <a:schemeClr val="accent1"/>
          </a:lnRef>
          <a:fillRef idx="0">
            <a:schemeClr val="accent1"/>
          </a:fillRef>
          <a:effectRef idx="1">
            <a:schemeClr val="accent1"/>
          </a:effectRef>
          <a:fontRef idx="minor">
            <a:schemeClr val="tx1"/>
          </a:fontRef>
        </p:style>
      </p:cxnSp>
      <p:sp>
        <p:nvSpPr>
          <p:cNvPr id="23" name="Title 1"/>
          <p:cNvSpPr>
            <a:spLocks noGrp="1"/>
          </p:cNvSpPr>
          <p:nvPr>
            <p:ph type="title"/>
          </p:nvPr>
        </p:nvSpPr>
        <p:spPr>
          <a:xfrm>
            <a:off x="0" y="150813"/>
            <a:ext cx="8839199" cy="885825"/>
          </a:xfrm>
        </p:spPr>
        <p:txBody>
          <a:bodyPr>
            <a:normAutofit/>
          </a:bodyPr>
          <a:lstStyle/>
          <a:p>
            <a:pPr algn="r">
              <a:defRPr/>
            </a:pPr>
            <a:r>
              <a:rPr lang="en-US" sz="2600" b="1" dirty="0" smtClean="0">
                <a:solidFill>
                  <a:schemeClr val="bg1"/>
                </a:solidFill>
                <a:latin typeface="Arial" panose="020B0604020202020204" pitchFamily="34" charset="0"/>
                <a:cs typeface="Arial" panose="020B0604020202020204" pitchFamily="34" charset="0"/>
              </a:rPr>
              <a:t>Regulatory Framework</a:t>
            </a:r>
            <a:endParaRPr lang="en-US" sz="26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1085687" y="2470634"/>
            <a:ext cx="1941839" cy="338554"/>
          </a:xfrm>
          <a:prstGeom prst="rect">
            <a:avLst/>
          </a:prstGeom>
          <a:noFill/>
        </p:spPr>
        <p:txBody>
          <a:bodyPr wrap="square" rtlCol="0">
            <a:spAutoFit/>
          </a:bodyPr>
          <a:lstStyle/>
          <a:p>
            <a:pPr algn="ctr"/>
            <a:r>
              <a:rPr lang="en-US" sz="1600" dirty="0">
                <a:solidFill>
                  <a:srgbClr val="000000"/>
                </a:solidFill>
                <a:latin typeface="Arial"/>
              </a:rPr>
              <a:t>12 PA Regulations</a:t>
            </a:r>
            <a:endParaRPr lang="en-US" dirty="0">
              <a:solidFill>
                <a:srgbClr val="464847"/>
              </a:solidFill>
              <a:latin typeface="Arial"/>
            </a:endParaRPr>
          </a:p>
        </p:txBody>
      </p:sp>
      <p:sp>
        <p:nvSpPr>
          <p:cNvPr id="22" name="TextBox 21"/>
          <p:cNvSpPr txBox="1"/>
          <p:nvPr/>
        </p:nvSpPr>
        <p:spPr>
          <a:xfrm>
            <a:off x="5663286" y="2438479"/>
            <a:ext cx="1941839" cy="338554"/>
          </a:xfrm>
          <a:prstGeom prst="rect">
            <a:avLst/>
          </a:prstGeom>
          <a:noFill/>
        </p:spPr>
        <p:txBody>
          <a:bodyPr wrap="square" rtlCol="0">
            <a:spAutoFit/>
          </a:bodyPr>
          <a:lstStyle/>
          <a:p>
            <a:pPr algn="ctr"/>
            <a:r>
              <a:rPr lang="en-US" sz="1600" dirty="0" smtClean="0">
                <a:solidFill>
                  <a:srgbClr val="000000"/>
                </a:solidFill>
                <a:latin typeface="Arial"/>
              </a:rPr>
              <a:t>10 </a:t>
            </a:r>
            <a:r>
              <a:rPr lang="en-US" sz="1600" dirty="0">
                <a:solidFill>
                  <a:srgbClr val="000000"/>
                </a:solidFill>
                <a:latin typeface="Arial"/>
              </a:rPr>
              <a:t>PA Regulations</a:t>
            </a:r>
            <a:endParaRPr lang="en-US" dirty="0">
              <a:solidFill>
                <a:srgbClr val="464847"/>
              </a:solidFill>
              <a:latin typeface="Arial"/>
            </a:endParaRPr>
          </a:p>
        </p:txBody>
      </p:sp>
      <p:sp>
        <p:nvSpPr>
          <p:cNvPr id="24" name="TextBox 23"/>
          <p:cNvSpPr txBox="1"/>
          <p:nvPr/>
        </p:nvSpPr>
        <p:spPr>
          <a:xfrm>
            <a:off x="6109362" y="4941558"/>
            <a:ext cx="1941839" cy="338554"/>
          </a:xfrm>
          <a:prstGeom prst="rect">
            <a:avLst/>
          </a:prstGeom>
          <a:noFill/>
        </p:spPr>
        <p:txBody>
          <a:bodyPr wrap="square" rtlCol="0">
            <a:spAutoFit/>
          </a:bodyPr>
          <a:lstStyle/>
          <a:p>
            <a:pPr algn="ctr"/>
            <a:r>
              <a:rPr lang="en-US" sz="1600" dirty="0" smtClean="0">
                <a:solidFill>
                  <a:srgbClr val="000000"/>
                </a:solidFill>
                <a:latin typeface="Arial"/>
              </a:rPr>
              <a:t>11 </a:t>
            </a:r>
            <a:r>
              <a:rPr lang="en-US" sz="1600" dirty="0">
                <a:solidFill>
                  <a:srgbClr val="000000"/>
                </a:solidFill>
                <a:latin typeface="Arial"/>
              </a:rPr>
              <a:t>PA Regulations</a:t>
            </a:r>
            <a:endParaRPr lang="en-US" dirty="0">
              <a:solidFill>
                <a:srgbClr val="464847"/>
              </a:solidFill>
              <a:latin typeface="Arial"/>
            </a:endParaRPr>
          </a:p>
        </p:txBody>
      </p:sp>
      <p:sp>
        <p:nvSpPr>
          <p:cNvPr id="25" name="TextBox 24"/>
          <p:cNvSpPr txBox="1"/>
          <p:nvPr/>
        </p:nvSpPr>
        <p:spPr>
          <a:xfrm>
            <a:off x="3593039" y="5808140"/>
            <a:ext cx="1941839" cy="338554"/>
          </a:xfrm>
          <a:prstGeom prst="rect">
            <a:avLst/>
          </a:prstGeom>
          <a:noFill/>
        </p:spPr>
        <p:txBody>
          <a:bodyPr wrap="square" rtlCol="0">
            <a:spAutoFit/>
          </a:bodyPr>
          <a:lstStyle/>
          <a:p>
            <a:pPr algn="ctr"/>
            <a:r>
              <a:rPr lang="en-US" sz="1600" dirty="0" smtClean="0">
                <a:solidFill>
                  <a:srgbClr val="000000"/>
                </a:solidFill>
                <a:latin typeface="Arial"/>
              </a:rPr>
              <a:t>18 </a:t>
            </a:r>
            <a:r>
              <a:rPr lang="en-US" sz="1600" dirty="0">
                <a:solidFill>
                  <a:srgbClr val="000000"/>
                </a:solidFill>
                <a:latin typeface="Arial"/>
              </a:rPr>
              <a:t>PA Regulations</a:t>
            </a:r>
            <a:endParaRPr lang="en-US" dirty="0">
              <a:solidFill>
                <a:srgbClr val="464847"/>
              </a:solidFill>
              <a:latin typeface="Arial"/>
            </a:endParaRPr>
          </a:p>
        </p:txBody>
      </p:sp>
      <p:sp>
        <p:nvSpPr>
          <p:cNvPr id="26" name="TextBox 25"/>
          <p:cNvSpPr txBox="1"/>
          <p:nvPr/>
        </p:nvSpPr>
        <p:spPr>
          <a:xfrm>
            <a:off x="837601" y="4968247"/>
            <a:ext cx="1941839" cy="338554"/>
          </a:xfrm>
          <a:prstGeom prst="rect">
            <a:avLst/>
          </a:prstGeom>
          <a:noFill/>
        </p:spPr>
        <p:txBody>
          <a:bodyPr wrap="square" rtlCol="0">
            <a:spAutoFit/>
          </a:bodyPr>
          <a:lstStyle/>
          <a:p>
            <a:pPr algn="ctr"/>
            <a:r>
              <a:rPr lang="en-US" sz="1600" dirty="0" smtClean="0">
                <a:solidFill>
                  <a:srgbClr val="000000"/>
                </a:solidFill>
                <a:latin typeface="Arial"/>
              </a:rPr>
              <a:t>18 </a:t>
            </a:r>
            <a:r>
              <a:rPr lang="en-US" sz="1600" dirty="0">
                <a:solidFill>
                  <a:srgbClr val="000000"/>
                </a:solidFill>
                <a:latin typeface="Arial"/>
              </a:rPr>
              <a:t>PA Regulations</a:t>
            </a:r>
            <a:endParaRPr lang="en-US" dirty="0">
              <a:solidFill>
                <a:srgbClr val="464847"/>
              </a:solidFill>
              <a:latin typeface="Arial"/>
            </a:endParaRPr>
          </a:p>
        </p:txBody>
      </p:sp>
    </p:spTree>
    <p:extLst>
      <p:ext uri="{BB962C8B-B14F-4D97-AF65-F5344CB8AC3E}">
        <p14:creationId xmlns:p14="http://schemas.microsoft.com/office/powerpoint/2010/main" val="11120135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1638"/>
            <a:ext cx="8839200" cy="469900"/>
          </a:xfrm>
        </p:spPr>
        <p:txBody>
          <a:bodyPr>
            <a:normAutofit/>
          </a:bodyPr>
          <a:lstStyle/>
          <a:p>
            <a:pPr algn="r"/>
            <a:r>
              <a:rPr lang="en-US" sz="2400" b="1" dirty="0" smtClean="0">
                <a:solidFill>
                  <a:schemeClr val="bg1"/>
                </a:solidFill>
                <a:latin typeface="Arial" panose="020B0604020202020204" pitchFamily="34" charset="0"/>
                <a:cs typeface="Arial" panose="020B0604020202020204" pitchFamily="34" charset="0"/>
              </a:rPr>
              <a:t>Environmental Regulation – Midstream </a:t>
            </a:r>
            <a:endParaRPr lang="en-US" sz="2400" b="1" dirty="0">
              <a:solidFill>
                <a:schemeClr val="bg1"/>
              </a:solidFill>
              <a:latin typeface="Arial" panose="020B0604020202020204" pitchFamily="34" charset="0"/>
              <a:cs typeface="Arial" panose="020B0604020202020204" pitchFamily="34" charset="0"/>
            </a:endParaRPr>
          </a:p>
        </p:txBody>
      </p:sp>
      <p:sp>
        <p:nvSpPr>
          <p:cNvPr id="8" name="Content Placeholder 7"/>
          <p:cNvSpPr>
            <a:spLocks noGrp="1"/>
          </p:cNvSpPr>
          <p:nvPr>
            <p:ph idx="1"/>
          </p:nvPr>
        </p:nvSpPr>
        <p:spPr>
          <a:xfrm>
            <a:off x="88900" y="1012825"/>
            <a:ext cx="8229600" cy="4872038"/>
          </a:xfrm>
        </p:spPr>
        <p:txBody>
          <a:bodyPr>
            <a:normAutofit lnSpcReduction="10000"/>
          </a:bodyPr>
          <a:lstStyle/>
          <a:p>
            <a:pPr>
              <a:buClr>
                <a:schemeClr val="accent1"/>
              </a:buClr>
            </a:pPr>
            <a:r>
              <a:rPr lang="en-US" sz="2300" dirty="0" smtClean="0">
                <a:solidFill>
                  <a:srgbClr val="000000"/>
                </a:solidFill>
                <a:latin typeface="Arial" panose="020B0604020202020204" pitchFamily="34" charset="0"/>
                <a:cs typeface="Arial" panose="020B0604020202020204" pitchFamily="34" charset="0"/>
              </a:rPr>
              <a:t>Various environmental permits and clearances may be required for the construction of pipelines</a:t>
            </a:r>
          </a:p>
          <a:p>
            <a:pPr lvl="1">
              <a:buClr>
                <a:schemeClr val="accent1"/>
              </a:buClr>
            </a:pPr>
            <a:r>
              <a:rPr lang="en-US" sz="2300" dirty="0" smtClean="0">
                <a:solidFill>
                  <a:srgbClr val="000000"/>
                </a:solidFill>
                <a:latin typeface="Arial" panose="020B0604020202020204" pitchFamily="34" charset="0"/>
                <a:cs typeface="Arial" panose="020B0604020202020204" pitchFamily="34" charset="0"/>
              </a:rPr>
              <a:t>Erosion and Sediment Control Permits under the PA Clean Streams Law</a:t>
            </a:r>
          </a:p>
          <a:p>
            <a:pPr lvl="1">
              <a:buClr>
                <a:schemeClr val="accent1"/>
              </a:buClr>
            </a:pPr>
            <a:r>
              <a:rPr lang="en-US" sz="2300" dirty="0" smtClean="0">
                <a:solidFill>
                  <a:srgbClr val="000000"/>
                </a:solidFill>
                <a:latin typeface="Arial" panose="020B0604020202020204" pitchFamily="34" charset="0"/>
                <a:cs typeface="Arial" panose="020B0604020202020204" pitchFamily="34" charset="0"/>
              </a:rPr>
              <a:t>Stream Crossing Permits under the PA Dam Safety and Encroachments Act</a:t>
            </a:r>
          </a:p>
          <a:p>
            <a:pPr lvl="1">
              <a:buClr>
                <a:schemeClr val="accent1"/>
              </a:buClr>
            </a:pPr>
            <a:r>
              <a:rPr lang="en-US" sz="2300" dirty="0" smtClean="0">
                <a:solidFill>
                  <a:srgbClr val="000000"/>
                </a:solidFill>
                <a:latin typeface="Arial" panose="020B0604020202020204" pitchFamily="34" charset="0"/>
                <a:cs typeface="Arial" panose="020B0604020202020204" pitchFamily="34" charset="0"/>
              </a:rPr>
              <a:t>PA Natural Diversity Inventory clearances to protect threatened and endangered species</a:t>
            </a:r>
          </a:p>
          <a:p>
            <a:pPr lvl="1">
              <a:buClr>
                <a:schemeClr val="accent1"/>
              </a:buClr>
            </a:pPr>
            <a:r>
              <a:rPr lang="en-US" sz="2300" dirty="0" smtClean="0">
                <a:solidFill>
                  <a:srgbClr val="000000"/>
                </a:solidFill>
                <a:latin typeface="Arial" panose="020B0604020202020204" pitchFamily="34" charset="0"/>
                <a:cs typeface="Arial" panose="020B0604020202020204" pitchFamily="34" charset="0"/>
              </a:rPr>
              <a:t>PA State Programmatic General Permits (PA DEP- US Army Corps of Engineers) under the Federal Clean Water Act</a:t>
            </a:r>
          </a:p>
          <a:p>
            <a:pPr>
              <a:buClr>
                <a:schemeClr val="accent1"/>
              </a:buClr>
            </a:pPr>
            <a:r>
              <a:rPr lang="en-US" sz="2300" dirty="0" smtClean="0">
                <a:solidFill>
                  <a:srgbClr val="000000"/>
                </a:solidFill>
                <a:latin typeface="Arial" panose="020B0604020202020204" pitchFamily="34" charset="0"/>
                <a:cs typeface="Arial" panose="020B0604020202020204" pitchFamily="34" charset="0"/>
              </a:rPr>
              <a:t>Other midstream facilities, such as compressor stations and processing plants, require multitude of permits and clearances</a:t>
            </a:r>
            <a:endParaRPr lang="en-US" sz="23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839200" cy="469900"/>
          </a:xfrm>
        </p:spPr>
        <p:txBody>
          <a:bodyPr>
            <a:noAutofit/>
          </a:bodyPr>
          <a:lstStyle/>
          <a:p>
            <a:pPr algn="r"/>
            <a:r>
              <a:rPr lang="en-US" sz="2400" b="1" dirty="0" smtClean="0">
                <a:solidFill>
                  <a:schemeClr val="bg1"/>
                </a:solidFill>
                <a:latin typeface="Arial" panose="020B0604020202020204" pitchFamily="34" charset="0"/>
                <a:cs typeface="Arial" panose="020B0604020202020204" pitchFamily="34" charset="0"/>
              </a:rPr>
              <a:t>Environmental Protection</a:t>
            </a:r>
            <a:endParaRPr lang="en-US" sz="2400" b="1" dirty="0">
              <a:solidFill>
                <a:schemeClr val="bg1"/>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nvPr>
        </p:nvGraphicFramePr>
        <p:xfrm>
          <a:off x="457200" y="1219200"/>
          <a:ext cx="8229600" cy="48720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 y="6139934"/>
            <a:ext cx="1929439"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Source: CONSOL Energy</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0330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44462" y="1331912"/>
            <a:ext cx="4427537" cy="5081413"/>
          </a:xfrm>
        </p:spPr>
        <p:txBody>
          <a:bodyPr>
            <a:normAutofit lnSpcReduction="10000"/>
          </a:bodyPr>
          <a:lstStyle/>
          <a:p>
            <a:pPr marL="342900" lvl="1" indent="-342900">
              <a:buClr>
                <a:schemeClr val="accent1"/>
              </a:buClr>
              <a:buFont typeface="Arial" pitchFamily="34" charset="0"/>
              <a:buChar char="•"/>
              <a:defRPr/>
            </a:pPr>
            <a:endParaRPr lang="en-US" sz="1200" dirty="0" smtClean="0">
              <a:solidFill>
                <a:srgbClr val="000000"/>
              </a:solidFill>
              <a:latin typeface="Arial" panose="020B0604020202020204" pitchFamily="34" charset="0"/>
              <a:cs typeface="Arial" pitchFamily="34" charset="0"/>
            </a:endParaRPr>
          </a:p>
          <a:p>
            <a:pPr marL="342900" lvl="1" indent="-342900">
              <a:buClr>
                <a:schemeClr val="accent1"/>
              </a:buClr>
              <a:buFont typeface="Arial" pitchFamily="34" charset="0"/>
              <a:buChar char="•"/>
              <a:defRPr/>
            </a:pPr>
            <a:r>
              <a:rPr lang="en-US" sz="1800" dirty="0" smtClean="0">
                <a:solidFill>
                  <a:srgbClr val="000000"/>
                </a:solidFill>
                <a:latin typeface="Arial" pitchFamily="34" charset="0"/>
                <a:cs typeface="Arial" pitchFamily="34" charset="0"/>
              </a:rPr>
              <a:t>Short-term monitoring in Northeastern, Southwestern, and North Central PA:</a:t>
            </a:r>
          </a:p>
          <a:p>
            <a:pPr marL="171450" lvl="1" indent="-171450">
              <a:buClr>
                <a:schemeClr val="accent1"/>
              </a:buClr>
              <a:buFont typeface="Arial" pitchFamily="34" charset="0"/>
              <a:buChar char="•"/>
              <a:defRPr/>
            </a:pPr>
            <a:endParaRPr lang="en-US" sz="1200" dirty="0" smtClean="0">
              <a:solidFill>
                <a:srgbClr val="000000"/>
              </a:solidFill>
              <a:latin typeface="Arial" pitchFamily="34" charset="0"/>
              <a:cs typeface="Arial" pitchFamily="34" charset="0"/>
            </a:endParaRPr>
          </a:p>
          <a:p>
            <a:pPr marL="685800" lvl="2" indent="-285750">
              <a:buClr>
                <a:schemeClr val="accent1"/>
              </a:buClr>
              <a:buFontTx/>
              <a:buChar char="‒"/>
              <a:defRPr/>
            </a:pPr>
            <a:r>
              <a:rPr lang="en-US" b="1" dirty="0" smtClean="0">
                <a:solidFill>
                  <a:srgbClr val="000000"/>
                </a:solidFill>
                <a:latin typeface="Arial" pitchFamily="34" charset="0"/>
                <a:cs typeface="Arial" pitchFamily="34" charset="0"/>
              </a:rPr>
              <a:t>“</a:t>
            </a:r>
            <a:r>
              <a:rPr lang="en-US" b="1" u="sng" dirty="0" smtClean="0">
                <a:solidFill>
                  <a:srgbClr val="000000"/>
                </a:solidFill>
                <a:latin typeface="Arial" panose="020B0604020202020204" pitchFamily="34" charset="0"/>
                <a:cs typeface="Arial" panose="020B0604020202020204" pitchFamily="34" charset="0"/>
              </a:rPr>
              <a:t>[D]id </a:t>
            </a:r>
            <a:r>
              <a:rPr lang="en-US" b="1" u="sng" dirty="0">
                <a:solidFill>
                  <a:srgbClr val="000000"/>
                </a:solidFill>
                <a:latin typeface="Arial" panose="020B0604020202020204" pitchFamily="34" charset="0"/>
                <a:cs typeface="Arial" panose="020B0604020202020204" pitchFamily="34" charset="0"/>
              </a:rPr>
              <a:t>not identify concentrations of any compound that would likely trigger air-related health issues associated with Marcellus Shale drilling activities</a:t>
            </a:r>
            <a:r>
              <a:rPr lang="en-US" b="1" dirty="0" smtClean="0">
                <a:solidFill>
                  <a:srgbClr val="000000"/>
                </a:solidFill>
                <a:latin typeface="Arial" panose="020B0604020202020204" pitchFamily="34" charset="0"/>
                <a:cs typeface="Arial" panose="020B0604020202020204" pitchFamily="34" charset="0"/>
              </a:rPr>
              <a:t>.”</a:t>
            </a:r>
            <a:endParaRPr lang="en-US" b="1" dirty="0">
              <a:solidFill>
                <a:srgbClr val="000000"/>
              </a:solidFill>
              <a:latin typeface="Arial" pitchFamily="34" charset="0"/>
              <a:cs typeface="Arial" pitchFamily="34" charset="0"/>
            </a:endParaRPr>
          </a:p>
          <a:p>
            <a:pPr>
              <a:buClr>
                <a:schemeClr val="accent1"/>
              </a:buClr>
              <a:defRPr/>
            </a:pPr>
            <a:endParaRPr lang="en-US" sz="1200" dirty="0" smtClean="0">
              <a:solidFill>
                <a:srgbClr val="000000"/>
              </a:solidFill>
              <a:latin typeface="Arial" panose="020B0604020202020204" pitchFamily="34" charset="0"/>
              <a:cs typeface="Arial" panose="020B0604020202020204" pitchFamily="34" charset="0"/>
            </a:endParaRPr>
          </a:p>
          <a:p>
            <a:pPr>
              <a:buClr>
                <a:schemeClr val="accent1"/>
              </a:buClr>
              <a:defRPr/>
            </a:pPr>
            <a:r>
              <a:rPr lang="en-US" sz="1800" dirty="0" smtClean="0">
                <a:solidFill>
                  <a:srgbClr val="000000"/>
                </a:solidFill>
                <a:latin typeface="Arial" panose="020B0604020202020204" pitchFamily="34" charset="0"/>
                <a:cs typeface="Arial" panose="020B0604020202020204" pitchFamily="34" charset="0"/>
              </a:rPr>
              <a:t>Air quality standards tightly-regulated:</a:t>
            </a:r>
          </a:p>
          <a:p>
            <a:pPr lvl="1">
              <a:buClr>
                <a:schemeClr val="accent1"/>
              </a:buClr>
              <a:buFont typeface="Arial" pitchFamily="34" charset="0"/>
              <a:buChar char="‒"/>
              <a:defRPr/>
            </a:pPr>
            <a:r>
              <a:rPr lang="en-US" sz="1800" dirty="0" smtClean="0">
                <a:solidFill>
                  <a:srgbClr val="000000"/>
                </a:solidFill>
                <a:latin typeface="Arial" panose="020B0604020202020204" pitchFamily="34" charset="0"/>
                <a:cs typeface="Arial" panose="020B0604020202020204" pitchFamily="34" charset="0"/>
              </a:rPr>
              <a:t>Gas Processing Plants: Plan approval/air permit</a:t>
            </a:r>
          </a:p>
          <a:p>
            <a:pPr lvl="1">
              <a:buClr>
                <a:schemeClr val="accent1"/>
              </a:buClr>
              <a:buFont typeface="Arial" pitchFamily="34" charset="0"/>
              <a:buChar char="‒"/>
              <a:defRPr/>
            </a:pPr>
            <a:r>
              <a:rPr lang="en-US" sz="1800" dirty="0" smtClean="0">
                <a:solidFill>
                  <a:srgbClr val="000000"/>
                </a:solidFill>
                <a:latin typeface="Arial" panose="020B0604020202020204" pitchFamily="34" charset="0"/>
                <a:cs typeface="Arial" panose="020B0604020202020204" pitchFamily="34" charset="0"/>
              </a:rPr>
              <a:t>Compressors: Covered by GP-5</a:t>
            </a:r>
          </a:p>
          <a:p>
            <a:pPr>
              <a:buClr>
                <a:schemeClr val="accent1"/>
              </a:buClr>
              <a:defRPr/>
            </a:pPr>
            <a:endParaRPr lang="en-US" sz="1200" dirty="0" smtClean="0">
              <a:latin typeface="Arial" panose="020B0604020202020204" pitchFamily="34" charset="0"/>
              <a:cs typeface="Arial" panose="020B0604020202020204" pitchFamily="34" charset="0"/>
            </a:endParaRPr>
          </a:p>
          <a:p>
            <a:pPr>
              <a:buClr>
                <a:schemeClr val="accent1"/>
              </a:buClr>
              <a:defRPr/>
            </a:pPr>
            <a:r>
              <a:rPr lang="en-US" sz="1800" dirty="0" smtClean="0">
                <a:solidFill>
                  <a:srgbClr val="000000"/>
                </a:solidFill>
                <a:latin typeface="Arial" panose="020B0604020202020204" pitchFamily="34" charset="0"/>
                <a:cs typeface="Arial" panose="020B0604020202020204" pitchFamily="34" charset="0"/>
              </a:rPr>
              <a:t>Companies exploring “</a:t>
            </a:r>
            <a:r>
              <a:rPr lang="en-US" sz="1800" dirty="0" err="1" smtClean="0">
                <a:solidFill>
                  <a:srgbClr val="000000"/>
                </a:solidFill>
                <a:latin typeface="Arial" panose="020B0604020202020204" pitchFamily="34" charset="0"/>
                <a:cs typeface="Arial" panose="020B0604020202020204" pitchFamily="34" charset="0"/>
              </a:rPr>
              <a:t>bifuel</a:t>
            </a:r>
            <a:r>
              <a:rPr lang="en-US" sz="1800" dirty="0" smtClean="0">
                <a:solidFill>
                  <a:srgbClr val="000000"/>
                </a:solidFill>
                <a:latin typeface="Arial" panose="020B0604020202020204" pitchFamily="34" charset="0"/>
                <a:cs typeface="Arial" panose="020B0604020202020204" pitchFamily="34" charset="0"/>
              </a:rPr>
              <a:t>” rigs to reduce use of diesel</a:t>
            </a:r>
            <a:endParaRPr lang="en-US" sz="1800" dirty="0">
              <a:solidFill>
                <a:srgbClr val="000000"/>
              </a:solidFill>
              <a:latin typeface="Arial" panose="020B0604020202020204" pitchFamily="34" charset="0"/>
              <a:cs typeface="Arial" panose="020B0604020202020204" pitchFamily="34" charset="0"/>
            </a:endParaRPr>
          </a:p>
        </p:txBody>
      </p:sp>
      <p:sp>
        <p:nvSpPr>
          <p:cNvPr id="5" name="TextBox 4"/>
          <p:cNvSpPr txBox="1"/>
          <p:nvPr/>
        </p:nvSpPr>
        <p:spPr>
          <a:xfrm>
            <a:off x="152400" y="975097"/>
            <a:ext cx="8741079" cy="430887"/>
          </a:xfrm>
          <a:prstGeom prst="rect">
            <a:avLst/>
          </a:prstGeom>
          <a:noFill/>
        </p:spPr>
        <p:txBody>
          <a:bodyPr wrap="square" rtlCol="0">
            <a:spAutoFit/>
          </a:bodyPr>
          <a:lstStyle/>
          <a:p>
            <a:r>
              <a:rPr lang="en-US" sz="2200" b="1" u="sng" dirty="0" smtClean="0">
                <a:solidFill>
                  <a:srgbClr val="000000"/>
                </a:solidFill>
                <a:latin typeface="Arial"/>
              </a:rPr>
              <a:t>Air Quality Standards</a:t>
            </a:r>
            <a:endParaRPr lang="en-US" sz="2200" b="1" u="sng" dirty="0">
              <a:solidFill>
                <a:srgbClr val="000000"/>
              </a:solidFill>
              <a:latin typeface="Arial"/>
            </a:endParaRPr>
          </a:p>
        </p:txBody>
      </p:sp>
      <p:sp>
        <p:nvSpPr>
          <p:cNvPr id="8" name="Title 1"/>
          <p:cNvSpPr>
            <a:spLocks noGrp="1"/>
          </p:cNvSpPr>
          <p:nvPr>
            <p:ph type="title"/>
          </p:nvPr>
        </p:nvSpPr>
        <p:spPr>
          <a:xfrm>
            <a:off x="0" y="150813"/>
            <a:ext cx="8763000" cy="946150"/>
          </a:xfrm>
        </p:spPr>
        <p:txBody>
          <a:bodyPr>
            <a:normAutofit/>
          </a:bodyPr>
          <a:lstStyle/>
          <a:p>
            <a:pPr algn="r"/>
            <a:r>
              <a:rPr lang="en-US" sz="2400" b="1" dirty="0" smtClean="0">
                <a:solidFill>
                  <a:schemeClr val="bg1"/>
                </a:solidFill>
                <a:latin typeface="Arial" panose="020B0604020202020204" pitchFamily="34" charset="0"/>
                <a:cs typeface="Arial" pitchFamily="34" charset="0"/>
              </a:rPr>
              <a:t>Environmental Protection</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514" t="22910" r="34429" b="12130"/>
          <a:stretch/>
        </p:blipFill>
        <p:spPr bwMode="auto">
          <a:xfrm>
            <a:off x="4705250" y="1174618"/>
            <a:ext cx="4319928" cy="4921382"/>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5117062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44462" y="1331913"/>
            <a:ext cx="8847138" cy="4938712"/>
          </a:xfrm>
        </p:spPr>
        <p:txBody>
          <a:bodyPr/>
          <a:lstStyle/>
          <a:p>
            <a:pPr>
              <a:buClr>
                <a:schemeClr val="accent1"/>
              </a:buClr>
            </a:pPr>
            <a:endParaRPr lang="en-US" sz="1200" dirty="0" smtClean="0">
              <a:solidFill>
                <a:srgbClr val="000000"/>
              </a:solidFill>
            </a:endParaRPr>
          </a:p>
          <a:p>
            <a:pPr>
              <a:buClr>
                <a:schemeClr val="accent1"/>
              </a:buClr>
            </a:pPr>
            <a:r>
              <a:rPr lang="en-US" sz="2000" dirty="0" smtClean="0">
                <a:solidFill>
                  <a:srgbClr val="000000"/>
                </a:solidFill>
              </a:rPr>
              <a:t>When </a:t>
            </a:r>
            <a:r>
              <a:rPr lang="en-US" sz="2000" dirty="0">
                <a:solidFill>
                  <a:srgbClr val="000000"/>
                </a:solidFill>
              </a:rPr>
              <a:t>used to generate electricity, natural gas </a:t>
            </a:r>
            <a:r>
              <a:rPr lang="en-US" sz="2000" dirty="0" smtClean="0">
                <a:solidFill>
                  <a:srgbClr val="000000"/>
                </a:solidFill>
              </a:rPr>
              <a:t>emits </a:t>
            </a:r>
            <a:r>
              <a:rPr lang="en-US" sz="2000" dirty="0">
                <a:solidFill>
                  <a:srgbClr val="000000"/>
                </a:solidFill>
              </a:rPr>
              <a:t>just over half of the CO</a:t>
            </a:r>
            <a:r>
              <a:rPr lang="en-US" sz="2000" baseline="-25000" dirty="0">
                <a:solidFill>
                  <a:srgbClr val="000000"/>
                </a:solidFill>
              </a:rPr>
              <a:t>2</a:t>
            </a:r>
            <a:r>
              <a:rPr lang="en-US" sz="2000" dirty="0">
                <a:solidFill>
                  <a:srgbClr val="000000"/>
                </a:solidFill>
              </a:rPr>
              <a:t> per megawatt-hour (</a:t>
            </a:r>
            <a:r>
              <a:rPr lang="en-US" sz="2000" dirty="0" err="1">
                <a:solidFill>
                  <a:srgbClr val="000000"/>
                </a:solidFill>
              </a:rPr>
              <a:t>MWh</a:t>
            </a:r>
            <a:r>
              <a:rPr lang="en-US" sz="2000" dirty="0">
                <a:solidFill>
                  <a:srgbClr val="000000"/>
                </a:solidFill>
              </a:rPr>
              <a:t>) of a </a:t>
            </a:r>
            <a:r>
              <a:rPr lang="en-US" sz="2000" dirty="0" smtClean="0">
                <a:solidFill>
                  <a:srgbClr val="000000"/>
                </a:solidFill>
              </a:rPr>
              <a:t>traditional power plant.</a:t>
            </a:r>
          </a:p>
          <a:p>
            <a:pPr>
              <a:buClr>
                <a:schemeClr val="accent1"/>
              </a:buClr>
            </a:pPr>
            <a:endParaRPr lang="en-US" sz="2000" dirty="0">
              <a:solidFill>
                <a:srgbClr val="000000"/>
              </a:solidFill>
            </a:endParaRPr>
          </a:p>
          <a:p>
            <a:pPr>
              <a:buClr>
                <a:schemeClr val="accent1"/>
              </a:buClr>
            </a:pPr>
            <a:r>
              <a:rPr lang="en-US" sz="2000" dirty="0" smtClean="0">
                <a:solidFill>
                  <a:srgbClr val="000000"/>
                </a:solidFill>
              </a:rPr>
              <a:t>Natural </a:t>
            </a:r>
            <a:r>
              <a:rPr lang="en-US" sz="2000" dirty="0">
                <a:solidFill>
                  <a:srgbClr val="000000"/>
                </a:solidFill>
              </a:rPr>
              <a:t>gas </a:t>
            </a:r>
            <a:r>
              <a:rPr lang="en-US" sz="2000" dirty="0" smtClean="0">
                <a:solidFill>
                  <a:srgbClr val="000000"/>
                </a:solidFill>
              </a:rPr>
              <a:t>combined-cycle </a:t>
            </a:r>
            <a:r>
              <a:rPr lang="en-US" sz="2000" dirty="0">
                <a:solidFill>
                  <a:srgbClr val="000000"/>
                </a:solidFill>
              </a:rPr>
              <a:t>turbines emit 60 percent less CO</a:t>
            </a:r>
            <a:r>
              <a:rPr lang="en-US" sz="2000" baseline="-25000" dirty="0">
                <a:solidFill>
                  <a:srgbClr val="000000"/>
                </a:solidFill>
              </a:rPr>
              <a:t>2</a:t>
            </a:r>
            <a:r>
              <a:rPr lang="en-US" sz="2000" dirty="0">
                <a:solidFill>
                  <a:srgbClr val="000000"/>
                </a:solidFill>
              </a:rPr>
              <a:t> per </a:t>
            </a:r>
            <a:r>
              <a:rPr lang="en-US" sz="2000" dirty="0" err="1">
                <a:solidFill>
                  <a:srgbClr val="000000"/>
                </a:solidFill>
              </a:rPr>
              <a:t>MWh</a:t>
            </a:r>
            <a:r>
              <a:rPr lang="en-US" sz="2000" dirty="0">
                <a:solidFill>
                  <a:srgbClr val="000000"/>
                </a:solidFill>
              </a:rPr>
              <a:t> than a typical coal plant.</a:t>
            </a:r>
          </a:p>
          <a:p>
            <a:pPr>
              <a:buClr>
                <a:schemeClr val="accent1"/>
              </a:buClr>
            </a:pPr>
            <a:endParaRPr lang="en-US" sz="2000" dirty="0" smtClean="0">
              <a:solidFill>
                <a:srgbClr val="000000"/>
              </a:solidFill>
            </a:endParaRPr>
          </a:p>
          <a:p>
            <a:pPr>
              <a:buClr>
                <a:schemeClr val="accent1"/>
              </a:buClr>
            </a:pPr>
            <a:r>
              <a:rPr lang="en-US" sz="2000" dirty="0" smtClean="0">
                <a:solidFill>
                  <a:srgbClr val="000000"/>
                </a:solidFill>
              </a:rPr>
              <a:t>Natural </a:t>
            </a:r>
            <a:r>
              <a:rPr lang="en-US" sz="2000" dirty="0">
                <a:solidFill>
                  <a:srgbClr val="000000"/>
                </a:solidFill>
              </a:rPr>
              <a:t>gas vehicles emit 25% less CO</a:t>
            </a:r>
            <a:r>
              <a:rPr lang="en-US" sz="2000" baseline="-25000" dirty="0">
                <a:solidFill>
                  <a:srgbClr val="000000"/>
                </a:solidFill>
              </a:rPr>
              <a:t>2</a:t>
            </a:r>
            <a:r>
              <a:rPr lang="en-US" sz="2000" dirty="0">
                <a:solidFill>
                  <a:srgbClr val="000000"/>
                </a:solidFill>
              </a:rPr>
              <a:t> than vehicles that run on traditional </a:t>
            </a:r>
            <a:r>
              <a:rPr lang="en-US" sz="2000" dirty="0" smtClean="0">
                <a:solidFill>
                  <a:srgbClr val="000000"/>
                </a:solidFill>
              </a:rPr>
              <a:t>fuels.</a:t>
            </a:r>
          </a:p>
          <a:p>
            <a:pPr>
              <a:buClr>
                <a:schemeClr val="accent1"/>
              </a:buClr>
            </a:pPr>
            <a:endParaRPr lang="en-US" sz="2000" dirty="0">
              <a:solidFill>
                <a:srgbClr val="000000"/>
              </a:solidFill>
            </a:endParaRPr>
          </a:p>
          <a:p>
            <a:pPr>
              <a:buClr>
                <a:schemeClr val="accent1"/>
              </a:buClr>
            </a:pPr>
            <a:r>
              <a:rPr lang="en-US" sz="2000" dirty="0">
                <a:solidFill>
                  <a:srgbClr val="000000"/>
                </a:solidFill>
              </a:rPr>
              <a:t>According to the Congressional Research Service, if </a:t>
            </a:r>
            <a:r>
              <a:rPr lang="en-US" sz="2000" dirty="0" smtClean="0">
                <a:solidFill>
                  <a:srgbClr val="000000"/>
                </a:solidFill>
              </a:rPr>
              <a:t>U.S. </a:t>
            </a:r>
            <a:r>
              <a:rPr lang="en-US" sz="2000" dirty="0">
                <a:solidFill>
                  <a:srgbClr val="000000"/>
                </a:solidFill>
              </a:rPr>
              <a:t>doubled the utilization of combined cycle natural gas capacity to 85%, we could displace </a:t>
            </a:r>
            <a:r>
              <a:rPr lang="en-US" sz="2000" dirty="0" smtClean="0">
                <a:solidFill>
                  <a:srgbClr val="000000"/>
                </a:solidFill>
              </a:rPr>
              <a:t>approximately </a:t>
            </a:r>
            <a:r>
              <a:rPr lang="en-US" sz="2000" dirty="0">
                <a:solidFill>
                  <a:srgbClr val="000000"/>
                </a:solidFill>
              </a:rPr>
              <a:t>636 million metric tons of </a:t>
            </a:r>
            <a:r>
              <a:rPr lang="en-US" sz="2000" dirty="0" smtClean="0">
                <a:solidFill>
                  <a:srgbClr val="000000"/>
                </a:solidFill>
              </a:rPr>
              <a:t>CO</a:t>
            </a:r>
            <a:r>
              <a:rPr lang="en-US" sz="2000" baseline="-25000" dirty="0" smtClean="0">
                <a:solidFill>
                  <a:srgbClr val="000000"/>
                </a:solidFill>
              </a:rPr>
              <a:t>2</a:t>
            </a:r>
            <a:r>
              <a:rPr lang="en-US" sz="2000" dirty="0" smtClean="0">
                <a:solidFill>
                  <a:srgbClr val="000000"/>
                </a:solidFill>
              </a:rPr>
              <a:t>.  This </a:t>
            </a:r>
            <a:r>
              <a:rPr lang="en-US" sz="2000" dirty="0">
                <a:solidFill>
                  <a:srgbClr val="000000"/>
                </a:solidFill>
              </a:rPr>
              <a:t>amounts to an 8.8% reduction of all CO</a:t>
            </a:r>
            <a:r>
              <a:rPr lang="en-US" sz="2000" baseline="-25000" dirty="0">
                <a:solidFill>
                  <a:srgbClr val="000000"/>
                </a:solidFill>
              </a:rPr>
              <a:t>2</a:t>
            </a:r>
            <a:r>
              <a:rPr lang="en-US" sz="2000" dirty="0">
                <a:solidFill>
                  <a:srgbClr val="000000"/>
                </a:solidFill>
              </a:rPr>
              <a:t> emissions in the U.S.</a:t>
            </a:r>
          </a:p>
          <a:p>
            <a:pPr>
              <a:buClr>
                <a:schemeClr val="accent1"/>
              </a:buClr>
            </a:pPr>
            <a:endParaRPr lang="en-US" dirty="0"/>
          </a:p>
          <a:p>
            <a:pPr>
              <a:buClr>
                <a:schemeClr val="accent1"/>
              </a:buClr>
              <a:buFont typeface="Arial" pitchFamily="34" charset="0"/>
              <a:buNone/>
              <a:defRPr/>
            </a:pPr>
            <a:endParaRPr lang="en-US" dirty="0"/>
          </a:p>
        </p:txBody>
      </p:sp>
      <p:sp>
        <p:nvSpPr>
          <p:cNvPr id="5" name="TextBox 4"/>
          <p:cNvSpPr txBox="1"/>
          <p:nvPr/>
        </p:nvSpPr>
        <p:spPr>
          <a:xfrm>
            <a:off x="152400" y="975097"/>
            <a:ext cx="8763000" cy="430887"/>
          </a:xfrm>
          <a:prstGeom prst="rect">
            <a:avLst/>
          </a:prstGeom>
          <a:noFill/>
        </p:spPr>
        <p:txBody>
          <a:bodyPr wrap="square" rtlCol="0">
            <a:spAutoFit/>
          </a:bodyPr>
          <a:lstStyle/>
          <a:p>
            <a:r>
              <a:rPr lang="en-US" sz="2200" b="1" u="sng" dirty="0" smtClean="0">
                <a:solidFill>
                  <a:srgbClr val="000000"/>
                </a:solidFill>
                <a:latin typeface="Arial"/>
              </a:rPr>
              <a:t>Environmental, Public Health Benefits of Natural Gas</a:t>
            </a:r>
            <a:endParaRPr lang="en-US" sz="2200" b="1" u="sng" dirty="0">
              <a:solidFill>
                <a:srgbClr val="000000"/>
              </a:solidFill>
              <a:latin typeface="Arial"/>
            </a:endParaRPr>
          </a:p>
        </p:txBody>
      </p:sp>
      <p:sp>
        <p:nvSpPr>
          <p:cNvPr id="7" name="Title 1"/>
          <p:cNvSpPr>
            <a:spLocks noGrp="1"/>
          </p:cNvSpPr>
          <p:nvPr>
            <p:ph type="title"/>
          </p:nvPr>
        </p:nvSpPr>
        <p:spPr>
          <a:xfrm>
            <a:off x="1752600" y="28947"/>
            <a:ext cx="7019777" cy="946150"/>
          </a:xfrm>
        </p:spPr>
        <p:txBody>
          <a:bodyPr>
            <a:normAutofit/>
          </a:bodyPr>
          <a:lstStyle/>
          <a:p>
            <a:pPr algn="r"/>
            <a:r>
              <a:rPr lang="en-US" sz="2400" b="1" dirty="0" smtClean="0">
                <a:solidFill>
                  <a:schemeClr val="bg1"/>
                </a:solidFill>
                <a:latin typeface="Arial" panose="020B0604020202020204" pitchFamily="34" charset="0"/>
                <a:cs typeface="Arial" pitchFamily="34" charset="0"/>
              </a:rPr>
              <a:t>Environmental Protection</a:t>
            </a:r>
          </a:p>
        </p:txBody>
      </p:sp>
    </p:spTree>
    <p:extLst>
      <p:ext uri="{BB962C8B-B14F-4D97-AF65-F5344CB8AC3E}">
        <p14:creationId xmlns:p14="http://schemas.microsoft.com/office/powerpoint/2010/main" val="14840993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ggGBQkIBwgUFQkKDSIYDQwXGSIeHRsWHxwhKh8dKiIoJSYmISQtJR8fIjsmJy4pOC04IyA9NTA2Oik3LCkBCQoKDQsNGQ4OGTUkHiQ1NTU1NTQ1MjU1MTU1NTQsNTU1NDU1NDUyNTQsNDU1Ly02LywsLDYsLCwsLC00NDUsNP/AABEIAFAATwMBIgACEQEDEQH/xAAcAAACAgMBAQAAAAAAAAAAAAAFBwMGAgQIAQD/xABBEAABAwIDBQEMBwcFAAAAAAABAgMEBREABjEHEiFBUWETFiIjJDJCcXSBkaEXNlJVYpKyFTdDscHC0RRUcpPw/8QAGgEAAgMBAQAAAAAAAAAAAAAAAgYBAwUEAP/EAC8RAAEEAAQEAwcFAAAAAAAAAAEAAgMRBBIhMQUTMkEjUXEUkaHB0eHxNFJhgbH/2gAMAwEAAhEDEQA/ABmec6ZhgZ5q0aJWXkMNSCENhXACw4YBfSBmn7+f/NjPaJ+8St+1H+QxXm21uuJbbSStRslIFyT0tzwwxxsyDQbLMe52Y6o99IGafv5/82LHkfaxUqVWwnME1b1Pf4OKVxLZ5KHZ1H+MCI2zeqpiiVWn2YcY+auQvdUfUkXUfljJvLmUQ53N/Ofhc1Jir3fiVf0wDhC4EV7h9ETeYDa6PYfbksIeYWFNOJuhY4gg6HFcz5naNk2iqdJCpzotGY6nqfwjn8OeBeT6dUspZZcMOcmfSgyXIaEDdXfXdHFQKT6+HIcsI7Mtem5krr9QqJ8cs2COSEjRIHID/OF+YiM0Da38BhvaHW7YLec2h5pddUs1x4FRuQFWHuHIYx+kDNH36/8AnxX8fXxyWUx8mP8AaPcrB9IGaPv1/wDNhubGK3Ua3Qqg7VJi3VtyQEqWb2G4OGEHh37A/q5U/ax+gYsjJzLh4hGxsBICoGaqNMzBtbqlOp7e9IflkAcgLC6j0A1vghKr1M2dBynZYSh6sAWk1ZQBCVc0tjs6/wA+VwztF7ycu5grDJAqdcl7iHhqhtXIHlwCj6yOmEdywyxeM0X0j4pMk8M6bqedPlVKUqTOkLcfVq4skn5/yxJSqXLrVTYgQGt6Q+qyE/1PQDUnEMaM9NlNR4zRU86oJbbGpUdBjobZvs9aydAMiXZVVkJ8asaIH2B/U8z2YOedsDf5QxxmQo5R4MXJuTmIzz4Eenx/GvHs4qV8b8Mcz12eiq16dObb3USZClpR0BJIwwdrm0JNWfXQaWvyRlflLo9NY9EfhB+J9XFYYWJX53Jz4dhjEzO7c/4pocR6fMaixWip95YS2gaknQYdVM2IUSPSm11iU4ZKUXfWlQSgHnbhoOpxLsl2ffsSGmtVRry+QnxLZHFtB/uPyHDmcaO2nOxjM97kByzjqbzFDkg6I9+p7LdceDQ1tuVc2IknmEMJoeaVeYjSf2w6igtrEFs2QtarldvS0FgeQw3Ngf1cqftY/QMJDDv2B/Vyp+1j9AxEfUr8eMuGr0RjODVO2g0aoUCHNQmqQpHgtLNj3RPZqUkEi464RlWyvV6HUm4NQgqTJdNmkCyt43twte+N7aJ+8WtHpKPH3DDN2SbPk0+MjMFYZ8ueF4zatUIPpf8AI/IevDC0+zR5r0PZJzhzXVSJ7M9nCMqRBPqSAqrPJ9YbSfRHb1PuHDUJtX2lCKhyhUN/ygm0uQk+aOaAftdSNNNdCO1PaP3usGk0h0ftJ1PjHB/CSf7jy6a9MIlSitRUo3JPE9uMSed0jiTumPh2BFCR407LzDU2S7OTNear9Ya8lQbxGT6auSz+Ecup46aj9mOzReYpLdUrDJFKQbtoPDuqh/b1PPQYfDbaWW0ttpAQgWSkaADQYqjZepV+PxtXFHv3QjNuYmMq5bk1J/iptNmkfacPmj469l8cwTZr9RmvS5bhU++sqcWeZOL5tmzQaxmcUthzyWm8CBoXT5x93m/m64oAjumMZAbPcUrCS5bhvEEgX62B+BxEjrNK/h8Aijzu3Kjw79gf1cqftY/QMJDDv2B/Vyp+1j9Ax6PqRcR/Tn+lXomXG8ybe6kzJTeNGkF15PUJ3bD1FRHzwyNoeckZNy8Xm7GdIJTFQftW4qPYNfgOeK9TMtZjo21mo1tqCldNnLKVkOJCtw7tlWPQjT14NZ42cx87S4j789bZjIKbJAIIJvz0ONDFPLqynsEtYQRh/i7WudZD7suS4/IcKnnVXWs6lR1OGRs92UmpykS8yDcYCQtuCTZa08lKGqUfM9nM33gTssqJypQEuTB5tRlOIJT2obHAHtPwwS2ZZVzFRK5VZ+ZOLsxCbOlYWSQTfT1452YYZS9xHotTE8TLvDhFDzTDaaQy0htpICECyUjgABoMDM2VnvfytPqXpR2SUD8Z4J+ZGC2AedcuqzVlWVS239xx2xQs8RdJBF+zhjx20WbHlzjNta5eccW86px1RK1m6lHUk6nDGj0tqibB50ioIs/VpCTHSdeBG6fgFq9RwToOxB6HK/1VcfS62ybphtfxCORUrdAH/rjHmdcoZ4zlPbW5Tmm4ccWjxQ6myR1PU/DsxzhpAukwSYmOVzWtcAAbJ9OyUmHfsD+rlT9rH6Bij/Q1m7/Zt/8AanDP2T5VqeVKPOj1ZpKXHpAUgBQVw3QOWJYCHIMfPE+EhrgSqtAr1UXt9dp6qi6YQlLAj753LBvgLaa49zTXapH25woDNRdTDW+yFMBZCSDa/DTjjXzVRq3lTasrMsKlLfiLd7oncBOqbKSbAlJ1N7dMYUalV3PG1WPmCVSFx4jDqVqKwQAEDwUgkAqJIGg643AG9elZfilSz097QOsZ0rdK2hTXBVHzEiVIksb53dxLnm20tbhbBTatnao9+C41HqLrcaIykK7mspBUrwr8Owge7EbuTKnVM25tDtMdDbzbyozpQQlSw4FIsdDexA63wKVkuuLyTIlu0t8zn56EhsoVv9zQ2q6rWva5Av2YuHKsE1p80Bz0QmJmnNMmj7F6fJTKUJ86O2hD1/C3im6lX1vYHj24D7Jc0VZObJFFr0txa5LAWyHFFRCgArhfqlV/dgVmqi5izH3t0SNS3QxDgoSXFIUEB1SRvXNuFgAOzjjGp5fznQ8602uTYXd5DakkqjIJG4iySk2AsSnh2+7FLWM5Zaas39kZc7Nfkos2ZnqNR2iToFUrr0SBHeUhHcwohIHmkpSUk31vx1xaMoVPMNMyhXJaayzNYjRiqKtKytaHADwIICrW8Kx6cNcDs3O1dOZ3jmHKaZlNVf8A077bSkr3D5nhpuQRoUqHXEGzfK2ZYcyr1WnwjHC4ykxGn7+EsqBSkg2JAAtvEDXEuymIbDby/K8LD1WadWZ9YQ7IlZ1dZqIc8WhxTgQpPXfSSE8+G7bD7yiuoryxENYkNuS93jIbVvJWL+Cq9hxIte2EhVGZs+HKiVHIq01ha/FSmG1oA9aUgpVz4g8b4Z2zCm1HK+WItPqsdzusl1biUahpNhZJ6E2KrduAxVFl/T5KYbzUv//Z">
            <a:hlinkClick r:id="rId4"/>
          </p:cNvPr>
          <p:cNvSpPr>
            <a:spLocks noChangeAspect="1" noChangeArrowheads="1"/>
          </p:cNvSpPr>
          <p:nvPr/>
        </p:nvSpPr>
        <p:spPr bwMode="auto">
          <a:xfrm>
            <a:off x="28575" y="-457200"/>
            <a:ext cx="942975"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7"/>
          <p:cNvSpPr>
            <a:spLocks noChangeArrowheads="1"/>
          </p:cNvSpPr>
          <p:nvPr/>
        </p:nvSpPr>
        <p:spPr bwMode="auto">
          <a:xfrm>
            <a:off x="1881188" y="351972"/>
            <a:ext cx="7129462"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defRPr/>
            </a:pPr>
            <a:r>
              <a:rPr lang="en-US" sz="4000" b="1" dirty="0" smtClean="0">
                <a:solidFill>
                  <a:srgbClr val="21578A"/>
                </a:solidFill>
                <a:effectLst>
                  <a:outerShdw blurRad="31750" dist="25400" dir="5400000" algn="tl" rotWithShape="0">
                    <a:srgbClr val="000000">
                      <a:alpha val="25000"/>
                    </a:srgbClr>
                  </a:outerShdw>
                </a:effectLst>
                <a:latin typeface="+mj-lt"/>
                <a:ea typeface="+mj-ea"/>
                <a:cs typeface="+mj-cs"/>
              </a:rPr>
              <a:t>Some final thoughts…</a:t>
            </a:r>
            <a:endParaRPr lang="en-US" sz="4000" b="1" dirty="0">
              <a:solidFill>
                <a:srgbClr val="21578A"/>
              </a:solidFill>
              <a:effectLst>
                <a:outerShdw blurRad="31750" dist="25400" dir="5400000" algn="tl" rotWithShape="0">
                  <a:srgbClr val="000000">
                    <a:alpha val="25000"/>
                  </a:srgbClr>
                </a:outerShdw>
              </a:effectLst>
              <a:latin typeface="+mj-lt"/>
              <a:ea typeface="+mj-ea"/>
              <a:cs typeface="+mj-cs"/>
            </a:endParaRPr>
          </a:p>
        </p:txBody>
      </p:sp>
      <p:cxnSp>
        <p:nvCxnSpPr>
          <p:cNvPr id="22" name="Straight Connector 21"/>
          <p:cNvCxnSpPr/>
          <p:nvPr/>
        </p:nvCxnSpPr>
        <p:spPr>
          <a:xfrm>
            <a:off x="2006600" y="1066800"/>
            <a:ext cx="6781800" cy="0"/>
          </a:xfrm>
          <a:prstGeom prst="line">
            <a:avLst/>
          </a:prstGeom>
          <a:ln>
            <a:solidFill>
              <a:srgbClr val="21578A"/>
            </a:solidFill>
          </a:ln>
        </p:spPr>
        <p:style>
          <a:lnRef idx="1">
            <a:schemeClr val="accent1"/>
          </a:lnRef>
          <a:fillRef idx="0">
            <a:schemeClr val="accent1"/>
          </a:fillRef>
          <a:effectRef idx="0">
            <a:schemeClr val="accent1"/>
          </a:effectRef>
          <a:fontRef idx="minor">
            <a:schemeClr val="tx1"/>
          </a:fontRef>
        </p:style>
      </p:cxnSp>
      <p:sp>
        <p:nvSpPr>
          <p:cNvPr id="7" name="AutoShape 4" descr="data:image/jpeg;base64,/9j/4AAQSkZJRgABAQAAAQABAAD/2wCEAAkGBwgHBgkIBwgKCgkLDRYPDQwMDRsUFRAWIB0iIiAdHx8kKDQsJCYxJx8fLT0tMTU3Ojo6Iys/RD84QzQ5OjcBCgoKDQwNGg8PGjclHyU3Nzc3Nzc3Nzc3Nzc3Nzc3Nzc3Nzc3Nzc3Nzc3Nzc3Nzc3Nzc3Nzc3Nzc3Nzc3Nzc3N//AABEIAHgAvQMBIgACEQEDEQH/xAAbAAEAAwEBAQEAAAAAAAAAAAAAAQUGBAMCB//EADwQAAEDAwIDBgIHBQkAAAAAAAEAAgMEBRESIQYxQRMiUWFxgRQyByNCkbGy0VJyocHwFTM0VGJ1gsLx/8QAGQEBAAMBAQAAAAAAAAAAAAAAAAEDBAIF/8QAJxEBAAICAQMDAwUAAAAAAAAAAAECAxESISIxE0FRBCNhcYGRseH/2gAMAwEAAhEDEQA/AP3BERBKgoiAiIgIiICIiAiIgIiICIiAiIgIiICIiAiIgIiIJUIocQASSAB4oJXDX3eioCGzzDtDyjaNTj7BZy98SyzSfC2p2ATp7Zo3f+74Dz/9XlQUUdK3tJR2kzt3OJzv/Naa/T9N3ZLfU7njj/ldtvU0xzBRkN/amfg/cMr0FyqB83Yg/un9VXNqJR/dkD2Xzh7jknPquvTr8HO3ytBdZG/PC1w6lrsH7iumnulLM4ML+zkPJsmxPp4qlaw5GeS9Kmlgkh2fqPVjguZx0dRku0eUWSpbpUWmRsc5dNSHYZ3cz0PUeS1NPMyoibLE4PjcMtcDzCqvjmnlbTJF3oiIq1giIgIiICIiAiIgIiICIiAVj+MLzl7rbTu7rQDUOH8Gfr7LSXiuZbLZU1snKFhdjxPQe5wF+WR9tVvw5xfLK4vefEnclafpqRNuU+zL9VeYjjHutbDH2s76hzckd1oWqdSRQRB1Q/MruUY6KrtFMaSMFmC4HIJ8VYBjnOLnElxOSSrstptZTipFK6fMcWTtsutkQURswulgVVrL6wgU4IXm+AYXfGAdl5yjGVXyWcVHcafXC4dRuFwWC6/AVQgmOKeV2Dk/I7x/VXtU0FrvRY+6QmOSTG7XbrVTV6zWWXJulotV+lqVScJXI3K0ML3ZlgcYnk8zjkfcEK6WC0cZ1LdW3KNwIiKEiIiAiIgIiICIiAiIgx30nVXY2alpwf8AE1TWu9Ggu/FoVVw9RfUtmIGpwwPRe/0q6tVm27vbSA+ukY/mrWzwBtJTgD7AWrHbWNlvXd5csTrhVzzxW0U0UUD+zfNUNc8ufgEgNBGwyNyV0MmuVK58VfTxSfVPkjqKdruzy0fK8HJafcg+S6XWmrgqJam01jInTHXLBURdpE52MahgggnA6ryqLhVwNdR3ekjifURyNhnp5C+J7g0nScgEHAJxvyO6c9+FfGax13H9Oy1yOqrbSVMgAfNAyRwHLLmgnC4rzdZ7fPLHCyJwZbqiqGsH549OBz5d45Xfw+AbBbCORpIvyBUfFYxWVH+x1v4xqK9badZZmMW4l18HcSf25RPMzY46yF31rGDukHk4AknHT1Cp7xxXd4q67NpqekfBb5GBwLH6yx3XOrGfZUtDFLY7fauIqJpMTmmGtjH2mlx3/D3A81ZWV9PW3/iBwLZaeoaz0c0g/wAlo9KkWtaPDFGfJalaTOrf50X1Xd6cWj+0g7MBiEg889PXos5QVVTcKJlTWsjY6XJY2MEd3pzP9DCpfh6w1I4be5xpopzKX9THz/rzK1JY0FrWtDWtGAB0CsikUjoVyWy23Pt0/dP0ezuhvdzoS7Z8bZGj0OP+w+5au5S18VbSRU01O2OoeWfWQucRhjnZ2cP2Vi+E+7x8QOtBKT7PjX6FPTsmmp5X6swPL2YO2S0t39nFYc2oyPQwxM49Kmn4gjbTa62KSN+XBpDQGyYk0d3fxLeeOfguie5PntTay2sL9T9JywvLcO0uOlp72MHYFclXT2gUMck8744I5DHHKTjDnSNOckb94DB5eq7YoKepgfRR1MxkpZAHSNdpex5AcOQxycOmN1XOvLuJt425YL09rgydnbgRyPdJCwtxpLRpLHHLT3t8+R67SOI6dz3EQy9loaWuGnvP1PaW88baDvnHPde0lhpZGkySTukdkukLhqccsOTtjbs242xsuOWhtdKJoZqqWN8ERne9zhkN1Odr5Y2LnjlyPLkp7ZRPqQso7gJ30TqfBiqNWcjcYHL7wuaK+M7eSGaKUlkpY57WdxgMjmNyc9cdF0mhiqKOnDJp2GMB0UrTpeMjzGOR5ELnobfQTwSGnfI9rn6HuLjkujkcTz669WVz2pnn7EN+pRQsnne7OBqIjLc9zXkDJ2xnrz2UN4hpXkhkNS4sDnSBrQ7sw3GScHf5hyzzXqLDQ4aC2R2mm+G3f9j9fNfcFphiyTLO55jdHrLg04djlpAwdhuFPan7m3G+/tIhkghkcJMYjLRk5kjbqDg7GBr8/bBXvJfqWJrSI6iRzs5bHHqLCCWkHfbcH7kZYaVhc4yTvkccl5cM5ywg7DGxjb09V6W239hPW1ErWdpUS5Aa4kNaBgDfz1OPm4+qdqPuLJERcLmS+kqiNTZaeoaN6SqZJ7EFh/MuuwuEtup3eDQFc3Gkjr6Cekl+SZhYfLPVZvhiR8bH0k40zwuLXtPiOf6q2s9ulcx3bdUcl1tc0zHUs1ypHyOfE+OUdrGCc6CHEZA6EHlt0Uugrr1W0klXRGioqWQy6JXh0sr9JaMhuQGgOPXOcK6jcvUKJt+HPp+2+jN0j7nZKdtA+3TV1PF3aeamezOj7IcHEYIG2QvCpt1wuEF1q6qFkVRUUT6WlpxIHaGkE948tRdjONsALVHGF4yKYv13Dm2KNamejM2i2Og4cittxjaT2bmSMzkYJPX3VDw7ZamzVdcJcOhdgRPDt3AE8x0W2qSBlVFW7SMkbLXjvad/lkyYqRNZ+FCaSccSyVxaPhzT6A7Vvnbp7Ltc7SCep5L0bHJK7YbLzu2i20L56l2Dg6Wru99dHOPH50jgGF1RxNdK0gFkMLYWu83Ek/lC01zoqma4iRkT5AWxCGQSACAhxLzzzuMcgc4wdl48D259BY2PnbpqKtxnlaebS7kPYALQrBe+7zL0K0jhpnamyGXh6ktxpmOaJozNFkY0h+XfwVFVcOXwGVvbSyM7Z/eilAfIOzjZG85I7w0HJ8TkBb/CjCVy2q5vgrbqxVTYL4ZpWw1RELXGKL6zBMcuTK4/6mkjT6eaub9Zvj327sm4bDJpkIdj6rGdJ8RqazbyV6mMp6ltxKYwViJj5YqisNfJNSx1lPIymDo/immqLu1eGyapOfIks8z1GysuHLZWW6tq3VLNUU75HRnWD2Q7V7g3HmHA59jyC0WFKickzGiuCtZ2IiLhcKVCICIpCCCs3xHRSU04u9E0lzBidg+00cneo/BaRCMqYnSJjalttzhrIGvY4Hbffku9smRsVnLtw/U0VQ6vsOCDvJS8vdv6Lztt/hnPZSkw1DTh0cmxB91ZrfWFe9eWoMhXlI/Pj9y5I6rYYcvRtTk801omdvptI6fckNb5819TW6CQDtC44GBjZfXxbWNwd/RVF64jpbbB2lVURwMzgFzhlx8AOpTlaZ6J4111dVXJSWyIuwM428Ssza6Obiq8/FVIzbaZ+SDyleNw0eIHMr1ordX8TyCeoZPR20nOqUFss48mndo8zv5Lb0lLBR07KeljbFDGNLWN5AJNtfqiI348PdFKKpahEUoCIiCFKhEBFKhAUoiCEREBERAVfc7Nb7oB8ZTte8fLIO69voRurBERMbZOfhKsi3tV6lhH7FREJR/AtK4n8PcZ5+rv1pDfE0DyfzrdKF1zlHCGGHB3EFXgXTi6ZrPtR0FKyHP/ACOSrey8F2Oz1HxUNKZ63/NVTzLL7Ody9sLRInKTjApUIuXSVCKUEIiICIiAiKQghERAUqFKCEREBERBKhEQSiIgKFKICIiAiIghERAREQEREBERBKhEQf/Z"/>
          <p:cNvSpPr>
            <a:spLocks noChangeAspect="1" noChangeArrowheads="1"/>
          </p:cNvSpPr>
          <p:nvPr/>
        </p:nvSpPr>
        <p:spPr bwMode="auto">
          <a:xfrm>
            <a:off x="155575" y="-547688"/>
            <a:ext cx="1800225" cy="1143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Content Placeholder 4"/>
          <p:cNvSpPr>
            <a:spLocks noGrp="1"/>
          </p:cNvSpPr>
          <p:nvPr>
            <p:ph idx="1"/>
          </p:nvPr>
        </p:nvSpPr>
        <p:spPr>
          <a:xfrm>
            <a:off x="2209800" y="1722437"/>
            <a:ext cx="6172200" cy="4525963"/>
          </a:xfrm>
        </p:spPr>
        <p:txBody>
          <a:bodyPr>
            <a:normAutofit/>
          </a:bodyPr>
          <a:lstStyle/>
          <a:p>
            <a:pPr marL="0" indent="0">
              <a:buNone/>
            </a:pPr>
            <a:endParaRPr lang="en-US" sz="2800" dirty="0"/>
          </a:p>
          <a:p>
            <a:pPr marL="0" indent="0">
              <a:buNone/>
            </a:pPr>
            <a:endParaRPr lang="en-US" sz="2800" dirty="0" smtClean="0"/>
          </a:p>
          <a:p>
            <a:pPr marL="0" indent="0">
              <a:buNone/>
            </a:pPr>
            <a:endParaRPr lang="en-US" sz="2800" dirty="0"/>
          </a:p>
          <a:p>
            <a:pPr marL="0" indent="0">
              <a:buNone/>
            </a:pPr>
            <a:r>
              <a:rPr lang="en-US" sz="6600" dirty="0" smtClean="0"/>
              <a:t>      THANKS!</a:t>
            </a:r>
            <a:endParaRPr lang="en-US" sz="6600" b="1" i="1" dirty="0" smtClean="0"/>
          </a:p>
          <a:p>
            <a:pPr>
              <a:spcAft>
                <a:spcPts val="600"/>
              </a:spcAft>
            </a:pPr>
            <a:endParaRPr lang="en-US" sz="2800" dirty="0" smtClean="0"/>
          </a:p>
          <a:p>
            <a:pPr>
              <a:spcAft>
                <a:spcPts val="600"/>
              </a:spcAft>
            </a:pPr>
            <a:endParaRPr lang="en-US" sz="2800" dirty="0" smtClean="0"/>
          </a:p>
        </p:txBody>
      </p:sp>
      <p:pic>
        <p:nvPicPr>
          <p:cNvPr id="9" name="Picture 2" descr="C:\Users\relliott\Desktop\PPG Building\small\186999315.jpg"/>
          <p:cNvPicPr>
            <a:picLocks noChangeAspect="1" noChangeArrowheads="1"/>
          </p:cNvPicPr>
          <p:nvPr/>
        </p:nvPicPr>
        <p:blipFill rotWithShape="1">
          <a:blip r:embed="rId5">
            <a:extLst>
              <a:ext uri="{28A0092B-C50C-407E-A947-70E740481C1C}">
                <a14:useLocalDpi xmlns:a14="http://schemas.microsoft.com/office/drawing/2010/main" val="0"/>
              </a:ext>
            </a:extLst>
          </a:blip>
          <a:srcRect l="60151" r="22504"/>
          <a:stretch/>
        </p:blipFill>
        <p:spPr bwMode="auto">
          <a:xfrm>
            <a:off x="38098" y="61911"/>
            <a:ext cx="1676402" cy="644366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6767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1" y="95250"/>
            <a:ext cx="8839201" cy="873125"/>
          </a:xfrm>
        </p:spPr>
        <p:txBody>
          <a:bodyPr>
            <a:noAutofit/>
          </a:bodyPr>
          <a:lstStyle/>
          <a:p>
            <a:pPr algn="r" eaLnBrk="1" hangingPunct="1"/>
            <a:r>
              <a:rPr lang="en-US" sz="2400" dirty="0" smtClean="0">
                <a:latin typeface="Arial  "/>
                <a:cs typeface="Arial" pitchFamily="34" charset="0"/>
                <a:sym typeface="Calibri" pitchFamily="34" charset="0"/>
              </a:rPr>
              <a:t>PA Jobs, PA Workers</a:t>
            </a:r>
          </a:p>
        </p:txBody>
      </p:sp>
      <p:sp>
        <p:nvSpPr>
          <p:cNvPr id="5123" name="Rectangle 5"/>
          <p:cNvSpPr>
            <a:spLocks noGrp="1" noChangeArrowheads="1"/>
          </p:cNvSpPr>
          <p:nvPr>
            <p:ph idx="1"/>
          </p:nvPr>
        </p:nvSpPr>
        <p:spPr>
          <a:xfrm>
            <a:off x="134939" y="1064712"/>
            <a:ext cx="6441225" cy="5107488"/>
          </a:xfrm>
        </p:spPr>
        <p:txBody>
          <a:bodyPr rtlCol="0">
            <a:normAutofit fontScale="92500" lnSpcReduction="20000"/>
          </a:bodyPr>
          <a:lstStyle/>
          <a:p>
            <a:pPr marL="452628" fontAlgn="auto">
              <a:spcAft>
                <a:spcPts val="0"/>
              </a:spcAft>
              <a:buClr>
                <a:schemeClr val="accent1"/>
              </a:buClr>
              <a:defRPr/>
            </a:pPr>
            <a:r>
              <a:rPr lang="en-US" b="1" dirty="0">
                <a:solidFill>
                  <a:srgbClr val="000000"/>
                </a:solidFill>
                <a:latin typeface="Arial" panose="020B0604020202020204" pitchFamily="34" charset="0"/>
                <a:cs typeface="Arial" panose="020B0604020202020204" pitchFamily="34" charset="0"/>
              </a:rPr>
              <a:t>PA Department of Labor and </a:t>
            </a:r>
            <a:r>
              <a:rPr lang="en-US" b="1" dirty="0" smtClean="0">
                <a:solidFill>
                  <a:srgbClr val="000000"/>
                </a:solidFill>
                <a:latin typeface="Arial" panose="020B0604020202020204" pitchFamily="34" charset="0"/>
                <a:cs typeface="Arial" panose="020B0604020202020204" pitchFamily="34" charset="0"/>
              </a:rPr>
              <a:t>Industry</a:t>
            </a:r>
            <a:endParaRPr lang="en-US" sz="1600" b="1" dirty="0" smtClean="0">
              <a:solidFill>
                <a:srgbClr val="000000"/>
              </a:solidFill>
              <a:latin typeface="Arial" panose="020B0604020202020204" pitchFamily="34" charset="0"/>
              <a:cs typeface="Arial" panose="020B0604020202020204" pitchFamily="34" charset="0"/>
            </a:endParaRPr>
          </a:p>
          <a:p>
            <a:pPr marL="109728" indent="0" fontAlgn="auto">
              <a:spcAft>
                <a:spcPts val="0"/>
              </a:spcAft>
              <a:buClr>
                <a:schemeClr val="accent1"/>
              </a:buClr>
              <a:buNone/>
              <a:defRPr/>
            </a:pPr>
            <a:endParaRPr lang="en-US" sz="1600" dirty="0">
              <a:solidFill>
                <a:srgbClr val="000000"/>
              </a:solidFill>
              <a:latin typeface="Arial" panose="020B0604020202020204" pitchFamily="34" charset="0"/>
              <a:cs typeface="Arial" panose="020B0604020202020204" pitchFamily="34" charset="0"/>
            </a:endParaRPr>
          </a:p>
          <a:p>
            <a:pPr marL="621792" lvl="1" fontAlgn="auto">
              <a:lnSpc>
                <a:spcPct val="110000"/>
              </a:lnSpc>
              <a:spcBef>
                <a:spcPts val="600"/>
              </a:spcBef>
              <a:spcAft>
                <a:spcPts val="600"/>
              </a:spcAft>
              <a:buClr>
                <a:schemeClr val="accent1"/>
              </a:buClr>
              <a:defRPr/>
            </a:pPr>
            <a:r>
              <a:rPr lang="en-US" dirty="0" smtClean="0">
                <a:solidFill>
                  <a:srgbClr val="000000"/>
                </a:solidFill>
                <a:latin typeface="Arial" panose="020B0604020202020204" pitchFamily="34" charset="0"/>
                <a:cs typeface="Arial" panose="020B0604020202020204" pitchFamily="34" charset="0"/>
              </a:rPr>
              <a:t>231,969 </a:t>
            </a:r>
            <a:r>
              <a:rPr lang="en-US" dirty="0">
                <a:solidFill>
                  <a:srgbClr val="000000"/>
                </a:solidFill>
                <a:latin typeface="Arial" panose="020B0604020202020204" pitchFamily="34" charset="0"/>
                <a:cs typeface="Arial" panose="020B0604020202020204" pitchFamily="34" charset="0"/>
              </a:rPr>
              <a:t>employees in Marcellus and related industries as of </a:t>
            </a:r>
            <a:r>
              <a:rPr lang="en-US" dirty="0" smtClean="0">
                <a:solidFill>
                  <a:srgbClr val="000000"/>
                </a:solidFill>
                <a:latin typeface="Arial" panose="020B0604020202020204" pitchFamily="34" charset="0"/>
                <a:cs typeface="Arial" panose="020B0604020202020204" pitchFamily="34" charset="0"/>
              </a:rPr>
              <a:t>2013 Q1*</a:t>
            </a:r>
            <a:endParaRPr lang="en-US" dirty="0">
              <a:solidFill>
                <a:srgbClr val="000000"/>
              </a:solidFill>
              <a:latin typeface="Arial" panose="020B0604020202020204" pitchFamily="34" charset="0"/>
              <a:cs typeface="Arial" panose="020B0604020202020204" pitchFamily="34" charset="0"/>
            </a:endParaRPr>
          </a:p>
          <a:p>
            <a:pPr marL="621792" lvl="1" fontAlgn="auto">
              <a:lnSpc>
                <a:spcPct val="110000"/>
              </a:lnSpc>
              <a:spcBef>
                <a:spcPts val="600"/>
              </a:spcBef>
              <a:spcAft>
                <a:spcPts val="600"/>
              </a:spcAft>
              <a:buClr>
                <a:schemeClr val="accent1"/>
              </a:buClr>
              <a:defRPr/>
            </a:pPr>
            <a:r>
              <a:rPr lang="en-US" dirty="0" smtClean="0">
                <a:solidFill>
                  <a:srgbClr val="000000"/>
                </a:solidFill>
                <a:latin typeface="Arial" panose="020B0604020202020204" pitchFamily="34" charset="0"/>
                <a:cs typeface="Arial" panose="020B0604020202020204" pitchFamily="34" charset="0"/>
              </a:rPr>
              <a:t>Core </a:t>
            </a:r>
            <a:r>
              <a:rPr lang="en-US" dirty="0">
                <a:solidFill>
                  <a:srgbClr val="000000"/>
                </a:solidFill>
                <a:latin typeface="Arial" panose="020B0604020202020204" pitchFamily="34" charset="0"/>
                <a:cs typeface="Arial" panose="020B0604020202020204" pitchFamily="34" charset="0"/>
              </a:rPr>
              <a:t>industries were 35.0% higher in </a:t>
            </a:r>
            <a:r>
              <a:rPr lang="en-US" dirty="0" smtClean="0">
                <a:solidFill>
                  <a:srgbClr val="000000"/>
                </a:solidFill>
                <a:latin typeface="Arial" panose="020B0604020202020204" pitchFamily="34" charset="0"/>
                <a:cs typeface="Arial" panose="020B0604020202020204" pitchFamily="34" charset="0"/>
              </a:rPr>
              <a:t>2013 Q2 than in 2010 Q2*</a:t>
            </a:r>
            <a:endParaRPr lang="en-US" dirty="0">
              <a:solidFill>
                <a:srgbClr val="000000"/>
              </a:solidFill>
              <a:latin typeface="Arial" panose="020B0604020202020204" pitchFamily="34" charset="0"/>
              <a:cs typeface="Arial" panose="020B0604020202020204" pitchFamily="34" charset="0"/>
            </a:endParaRPr>
          </a:p>
          <a:p>
            <a:pPr marL="621792" lvl="1" fontAlgn="auto">
              <a:lnSpc>
                <a:spcPct val="110000"/>
              </a:lnSpc>
              <a:spcBef>
                <a:spcPts val="600"/>
              </a:spcBef>
              <a:spcAft>
                <a:spcPts val="600"/>
              </a:spcAft>
              <a:buClr>
                <a:schemeClr val="accent1"/>
              </a:buClr>
              <a:defRPr/>
            </a:pPr>
            <a:r>
              <a:rPr lang="en-US" dirty="0" smtClean="0">
                <a:solidFill>
                  <a:srgbClr val="000000"/>
                </a:solidFill>
                <a:latin typeface="Arial" panose="020B0604020202020204" pitchFamily="34" charset="0"/>
                <a:cs typeface="Arial" panose="020B0604020202020204" pitchFamily="34" charset="0"/>
              </a:rPr>
              <a:t>Core Industry occupations</a:t>
            </a:r>
          </a:p>
          <a:p>
            <a:pPr marL="1021842" lvl="2" fontAlgn="auto">
              <a:lnSpc>
                <a:spcPct val="110000"/>
              </a:lnSpc>
              <a:spcBef>
                <a:spcPts val="0"/>
              </a:spcBef>
              <a:spcAft>
                <a:spcPts val="0"/>
              </a:spcAft>
              <a:buClr>
                <a:schemeClr val="accent1"/>
              </a:buClr>
              <a:defRPr/>
            </a:pPr>
            <a:r>
              <a:rPr lang="en-US" sz="1900" dirty="0" smtClean="0">
                <a:solidFill>
                  <a:srgbClr val="000000"/>
                </a:solidFill>
                <a:latin typeface="Arial" panose="020B0604020202020204" pitchFamily="34" charset="0"/>
                <a:cs typeface="Arial" panose="020B0604020202020204" pitchFamily="34" charset="0"/>
              </a:rPr>
              <a:t>Crude Petroleum &amp; Natural Gas Extraction </a:t>
            </a:r>
            <a:r>
              <a:rPr lang="en-US" sz="1900" i="1" dirty="0" smtClean="0">
                <a:solidFill>
                  <a:srgbClr val="000000"/>
                </a:solidFill>
                <a:latin typeface="Arial" panose="020B0604020202020204" pitchFamily="34" charset="0"/>
                <a:cs typeface="Arial" panose="020B0604020202020204" pitchFamily="34" charset="0"/>
              </a:rPr>
              <a:t>($110,119)</a:t>
            </a:r>
          </a:p>
          <a:p>
            <a:pPr marL="1021842" lvl="2" fontAlgn="auto">
              <a:lnSpc>
                <a:spcPct val="110000"/>
              </a:lnSpc>
              <a:spcBef>
                <a:spcPts val="0"/>
              </a:spcBef>
              <a:spcAft>
                <a:spcPts val="0"/>
              </a:spcAft>
              <a:buClr>
                <a:schemeClr val="accent1"/>
              </a:buClr>
              <a:defRPr/>
            </a:pPr>
            <a:r>
              <a:rPr lang="en-US" sz="1900" dirty="0" smtClean="0">
                <a:solidFill>
                  <a:srgbClr val="000000"/>
                </a:solidFill>
                <a:latin typeface="Arial" panose="020B0604020202020204" pitchFamily="34" charset="0"/>
                <a:cs typeface="Arial" panose="020B0604020202020204" pitchFamily="34" charset="0"/>
              </a:rPr>
              <a:t>Natural Gas Liquefied Extraction </a:t>
            </a:r>
            <a:r>
              <a:rPr lang="en-US" sz="1900" i="1" dirty="0" smtClean="0">
                <a:solidFill>
                  <a:srgbClr val="000000"/>
                </a:solidFill>
                <a:latin typeface="Arial" panose="020B0604020202020204" pitchFamily="34" charset="0"/>
                <a:cs typeface="Arial" panose="020B0604020202020204" pitchFamily="34" charset="0"/>
              </a:rPr>
              <a:t>($100,841)</a:t>
            </a:r>
          </a:p>
          <a:p>
            <a:pPr marL="1021842" lvl="2" fontAlgn="auto">
              <a:lnSpc>
                <a:spcPct val="110000"/>
              </a:lnSpc>
              <a:spcBef>
                <a:spcPts val="0"/>
              </a:spcBef>
              <a:spcAft>
                <a:spcPts val="0"/>
              </a:spcAft>
              <a:buClr>
                <a:schemeClr val="accent1"/>
              </a:buClr>
              <a:defRPr/>
            </a:pPr>
            <a:r>
              <a:rPr lang="en-US" sz="1900" dirty="0" smtClean="0">
                <a:solidFill>
                  <a:srgbClr val="000000"/>
                </a:solidFill>
                <a:latin typeface="Arial" panose="020B0604020202020204" pitchFamily="34" charset="0"/>
                <a:cs typeface="Arial" panose="020B0604020202020204" pitchFamily="34" charset="0"/>
              </a:rPr>
              <a:t>Drilling Oil and Gas Wells ($84,862)</a:t>
            </a:r>
          </a:p>
          <a:p>
            <a:pPr marL="1021842" lvl="2" fontAlgn="auto">
              <a:lnSpc>
                <a:spcPct val="110000"/>
              </a:lnSpc>
              <a:spcBef>
                <a:spcPts val="0"/>
              </a:spcBef>
              <a:spcAft>
                <a:spcPts val="0"/>
              </a:spcAft>
              <a:buClr>
                <a:schemeClr val="accent1"/>
              </a:buClr>
              <a:defRPr/>
            </a:pPr>
            <a:r>
              <a:rPr lang="en-US" sz="1900" dirty="0" smtClean="0">
                <a:solidFill>
                  <a:srgbClr val="000000"/>
                </a:solidFill>
                <a:latin typeface="Arial" panose="020B0604020202020204" pitchFamily="34" charset="0"/>
                <a:cs typeface="Arial" panose="020B0604020202020204" pitchFamily="34" charset="0"/>
              </a:rPr>
              <a:t>Support Activities of O&amp;G Operations </a:t>
            </a:r>
            <a:r>
              <a:rPr lang="en-US" sz="1900" i="1" dirty="0" smtClean="0">
                <a:solidFill>
                  <a:srgbClr val="000000"/>
                </a:solidFill>
                <a:latin typeface="Arial" panose="020B0604020202020204" pitchFamily="34" charset="0"/>
                <a:cs typeface="Arial" panose="020B0604020202020204" pitchFamily="34" charset="0"/>
              </a:rPr>
              <a:t>($70,401)</a:t>
            </a:r>
          </a:p>
          <a:p>
            <a:pPr marL="1021842" lvl="2" fontAlgn="auto">
              <a:lnSpc>
                <a:spcPct val="110000"/>
              </a:lnSpc>
              <a:spcBef>
                <a:spcPts val="0"/>
              </a:spcBef>
              <a:spcAft>
                <a:spcPts val="0"/>
              </a:spcAft>
              <a:buClr>
                <a:schemeClr val="accent1"/>
              </a:buClr>
              <a:defRPr/>
            </a:pPr>
            <a:r>
              <a:rPr lang="en-US" sz="1900" dirty="0" smtClean="0">
                <a:solidFill>
                  <a:srgbClr val="000000"/>
                </a:solidFill>
                <a:latin typeface="Arial" panose="020B0604020202020204" pitchFamily="34" charset="0"/>
                <a:cs typeface="Arial" panose="020B0604020202020204" pitchFamily="34" charset="0"/>
              </a:rPr>
              <a:t>O&amp;G Pipeline &amp; Related Structures </a:t>
            </a:r>
            <a:r>
              <a:rPr lang="en-US" sz="1900" i="1" dirty="0" smtClean="0">
                <a:solidFill>
                  <a:srgbClr val="000000"/>
                </a:solidFill>
                <a:latin typeface="Arial" panose="020B0604020202020204" pitchFamily="34" charset="0"/>
                <a:cs typeface="Arial" panose="020B0604020202020204" pitchFamily="34" charset="0"/>
              </a:rPr>
              <a:t>($82,127)</a:t>
            </a:r>
          </a:p>
          <a:p>
            <a:pPr marL="1021842" lvl="2" fontAlgn="auto">
              <a:lnSpc>
                <a:spcPct val="110000"/>
              </a:lnSpc>
              <a:spcBef>
                <a:spcPts val="0"/>
              </a:spcBef>
              <a:spcAft>
                <a:spcPts val="0"/>
              </a:spcAft>
              <a:buClr>
                <a:schemeClr val="accent1"/>
              </a:buClr>
              <a:defRPr/>
            </a:pPr>
            <a:r>
              <a:rPr lang="en-US" sz="1900" dirty="0" smtClean="0">
                <a:solidFill>
                  <a:srgbClr val="000000"/>
                </a:solidFill>
                <a:latin typeface="Arial" panose="020B0604020202020204" pitchFamily="34" charset="0"/>
                <a:cs typeface="Arial" panose="020B0604020202020204" pitchFamily="34" charset="0"/>
              </a:rPr>
              <a:t>Pipeline Transportation of Natural Gas </a:t>
            </a:r>
            <a:r>
              <a:rPr lang="en-US" sz="1900" i="1" dirty="0" smtClean="0">
                <a:solidFill>
                  <a:srgbClr val="000000"/>
                </a:solidFill>
                <a:latin typeface="Arial" panose="020B0604020202020204" pitchFamily="34" charset="0"/>
                <a:cs typeface="Arial" panose="020B0604020202020204" pitchFamily="34" charset="0"/>
              </a:rPr>
              <a:t>($85,747)</a:t>
            </a:r>
          </a:p>
          <a:p>
            <a:pPr marL="621792" lvl="1" fontAlgn="auto">
              <a:lnSpc>
                <a:spcPct val="110000"/>
              </a:lnSpc>
              <a:spcBef>
                <a:spcPts val="600"/>
              </a:spcBef>
              <a:spcAft>
                <a:spcPts val="600"/>
              </a:spcAft>
              <a:buClr>
                <a:schemeClr val="accent1"/>
              </a:buClr>
              <a:defRPr/>
            </a:pPr>
            <a:r>
              <a:rPr lang="en-US" dirty="0" smtClean="0">
                <a:solidFill>
                  <a:srgbClr val="000000"/>
                </a:solidFill>
                <a:latin typeface="Arial" panose="020B0604020202020204" pitchFamily="34" charset="0"/>
                <a:cs typeface="Arial" panose="020B0604020202020204" pitchFamily="34" charset="0"/>
              </a:rPr>
              <a:t>$83,300 </a:t>
            </a:r>
            <a:r>
              <a:rPr lang="en-US" dirty="0">
                <a:solidFill>
                  <a:srgbClr val="000000"/>
                </a:solidFill>
                <a:latin typeface="Arial" panose="020B0604020202020204" pitchFamily="34" charset="0"/>
                <a:cs typeface="Arial" panose="020B0604020202020204" pitchFamily="34" charset="0"/>
              </a:rPr>
              <a:t>average core industry </a:t>
            </a:r>
            <a:r>
              <a:rPr lang="en-US" dirty="0" smtClean="0">
                <a:solidFill>
                  <a:srgbClr val="000000"/>
                </a:solidFill>
                <a:latin typeface="Arial" panose="020B0604020202020204" pitchFamily="34" charset="0"/>
                <a:cs typeface="Arial" panose="020B0604020202020204" pitchFamily="34" charset="0"/>
              </a:rPr>
              <a:t>wage ($34,800 </a:t>
            </a:r>
            <a:r>
              <a:rPr lang="en-US" dirty="0">
                <a:solidFill>
                  <a:srgbClr val="000000"/>
                </a:solidFill>
                <a:latin typeface="Arial" panose="020B0604020202020204" pitchFamily="34" charset="0"/>
                <a:cs typeface="Arial" panose="020B0604020202020204" pitchFamily="34" charset="0"/>
              </a:rPr>
              <a:t>higher than PA avg</a:t>
            </a:r>
            <a:r>
              <a:rPr lang="en-US" dirty="0" smtClean="0">
                <a:solidFill>
                  <a:srgbClr val="000000"/>
                </a:solidFill>
                <a:latin typeface="Arial" panose="020B0604020202020204" pitchFamily="34" charset="0"/>
                <a:cs typeface="Arial" panose="020B0604020202020204" pitchFamily="34" charset="0"/>
              </a:rPr>
              <a:t>.)*</a:t>
            </a:r>
            <a:endParaRPr lang="en-US" dirty="0">
              <a:solidFill>
                <a:srgbClr val="000000"/>
              </a:solidFill>
              <a:latin typeface="Arial" panose="020B0604020202020204" pitchFamily="34" charset="0"/>
              <a:cs typeface="Arial" panose="020B0604020202020204" pitchFamily="34" charset="0"/>
            </a:endParaRPr>
          </a:p>
        </p:txBody>
      </p:sp>
      <p:pic>
        <p:nvPicPr>
          <p:cNvPr id="3074" name="Picture 2" descr="http://www.efoliopa.com/vertical/Sites/%7BA0188BC8-52E6-47D7-A4D5-32C4DEB119E0%7D/uploads/%7B4C3100B3-B5A7-4B2A-86FF-7040814A179F%7D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4366" y="1064712"/>
            <a:ext cx="2229634" cy="992187"/>
          </a:xfrm>
          <a:prstGeom prst="rect">
            <a:avLst/>
          </a:prstGeom>
          <a:noFill/>
        </p:spPr>
      </p:pic>
      <p:sp>
        <p:nvSpPr>
          <p:cNvPr id="6" name="TextBox 5"/>
          <p:cNvSpPr txBox="1"/>
          <p:nvPr/>
        </p:nvSpPr>
        <p:spPr>
          <a:xfrm>
            <a:off x="134939" y="5956051"/>
            <a:ext cx="8440302" cy="276999"/>
          </a:xfrm>
          <a:prstGeom prst="rect">
            <a:avLst/>
          </a:prstGeom>
          <a:noFill/>
        </p:spPr>
        <p:txBody>
          <a:bodyPr wrap="square" rtlCol="0">
            <a:spAutoFit/>
          </a:bodyPr>
          <a:lstStyle/>
          <a:p>
            <a:r>
              <a:rPr lang="en-US" sz="1200" dirty="0">
                <a:solidFill>
                  <a:srgbClr val="000000"/>
                </a:solidFill>
                <a:latin typeface="Arial"/>
              </a:rPr>
              <a:t>*Source: Marcellus Shale Fast Facts, </a:t>
            </a:r>
            <a:r>
              <a:rPr lang="en-US" sz="1200" dirty="0" smtClean="0">
                <a:solidFill>
                  <a:srgbClr val="000000"/>
                </a:solidFill>
                <a:latin typeface="Arial"/>
              </a:rPr>
              <a:t>September 2013, PA </a:t>
            </a:r>
            <a:r>
              <a:rPr lang="en-US" sz="1200" dirty="0">
                <a:solidFill>
                  <a:srgbClr val="000000"/>
                </a:solidFill>
                <a:latin typeface="Arial"/>
              </a:rPr>
              <a:t>Department of Labor and Industry</a:t>
            </a:r>
          </a:p>
        </p:txBody>
      </p:sp>
    </p:spTree>
    <p:extLst>
      <p:ext uri="{BB962C8B-B14F-4D97-AF65-F5344CB8AC3E}">
        <p14:creationId xmlns:p14="http://schemas.microsoft.com/office/powerpoint/2010/main" val="204960291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1" y="95250"/>
            <a:ext cx="8839201" cy="873125"/>
          </a:xfrm>
        </p:spPr>
        <p:txBody>
          <a:bodyPr>
            <a:noAutofit/>
          </a:bodyPr>
          <a:lstStyle/>
          <a:p>
            <a:pPr algn="r" eaLnBrk="1" hangingPunct="1"/>
            <a:r>
              <a:rPr lang="en-US" sz="2400" dirty="0" smtClean="0">
                <a:latin typeface="Arial  "/>
                <a:cs typeface="Arial" pitchFamily="34" charset="0"/>
                <a:sym typeface="Calibri" pitchFamily="34" charset="0"/>
              </a:rPr>
              <a:t>PA Jobs, PA Workers</a:t>
            </a:r>
          </a:p>
        </p:txBody>
      </p:sp>
      <p:sp>
        <p:nvSpPr>
          <p:cNvPr id="5123" name="Rectangle 5"/>
          <p:cNvSpPr>
            <a:spLocks noGrp="1" noChangeArrowheads="1"/>
          </p:cNvSpPr>
          <p:nvPr>
            <p:ph idx="1"/>
          </p:nvPr>
        </p:nvSpPr>
        <p:spPr>
          <a:xfrm>
            <a:off x="134939" y="1064712"/>
            <a:ext cx="6441225" cy="5107488"/>
          </a:xfrm>
        </p:spPr>
        <p:txBody>
          <a:bodyPr rtlCol="0">
            <a:normAutofit lnSpcReduction="10000"/>
          </a:bodyPr>
          <a:lstStyle/>
          <a:p>
            <a:pPr marL="452628" fontAlgn="auto">
              <a:spcAft>
                <a:spcPts val="0"/>
              </a:spcAft>
              <a:buClr>
                <a:schemeClr val="accent1"/>
              </a:buClr>
              <a:defRPr/>
            </a:pPr>
            <a:r>
              <a:rPr lang="en-US" b="1" dirty="0">
                <a:solidFill>
                  <a:srgbClr val="000000"/>
                </a:solidFill>
                <a:latin typeface="Arial" panose="020B0604020202020204" pitchFamily="34" charset="0"/>
                <a:cs typeface="Arial" panose="020B0604020202020204" pitchFamily="34" charset="0"/>
              </a:rPr>
              <a:t>PA Department of Labor and </a:t>
            </a:r>
            <a:r>
              <a:rPr lang="en-US" b="1" dirty="0" smtClean="0">
                <a:solidFill>
                  <a:srgbClr val="000000"/>
                </a:solidFill>
                <a:latin typeface="Arial" panose="020B0604020202020204" pitchFamily="34" charset="0"/>
                <a:cs typeface="Arial" panose="020B0604020202020204" pitchFamily="34" charset="0"/>
              </a:rPr>
              <a:t>Industry</a:t>
            </a:r>
            <a:endParaRPr lang="en-US" sz="1600" b="1" dirty="0" smtClean="0">
              <a:solidFill>
                <a:srgbClr val="000000"/>
              </a:solidFill>
              <a:latin typeface="Arial" panose="020B0604020202020204" pitchFamily="34" charset="0"/>
              <a:cs typeface="Arial" panose="020B0604020202020204" pitchFamily="34" charset="0"/>
            </a:endParaRPr>
          </a:p>
          <a:p>
            <a:pPr marL="109728" indent="0" fontAlgn="auto">
              <a:spcAft>
                <a:spcPts val="0"/>
              </a:spcAft>
              <a:buClr>
                <a:schemeClr val="accent1"/>
              </a:buClr>
              <a:buNone/>
              <a:defRPr/>
            </a:pPr>
            <a:endParaRPr lang="en-US" sz="1600" dirty="0">
              <a:solidFill>
                <a:srgbClr val="000000"/>
              </a:solidFill>
              <a:latin typeface="Arial" panose="020B0604020202020204" pitchFamily="34" charset="0"/>
              <a:cs typeface="Arial" panose="020B0604020202020204" pitchFamily="34" charset="0"/>
            </a:endParaRPr>
          </a:p>
          <a:p>
            <a:pPr marL="621792" lvl="1" fontAlgn="auto">
              <a:lnSpc>
                <a:spcPct val="110000"/>
              </a:lnSpc>
              <a:spcBef>
                <a:spcPts val="600"/>
              </a:spcBef>
              <a:spcAft>
                <a:spcPts val="600"/>
              </a:spcAft>
              <a:buClr>
                <a:schemeClr val="accent1"/>
              </a:buClr>
              <a:defRPr/>
            </a:pPr>
            <a:r>
              <a:rPr lang="en-US" dirty="0" smtClean="0">
                <a:solidFill>
                  <a:srgbClr val="000000"/>
                </a:solidFill>
                <a:latin typeface="Arial" panose="020B0604020202020204" pitchFamily="34" charset="0"/>
                <a:cs typeface="Arial" panose="020B0604020202020204" pitchFamily="34" charset="0"/>
              </a:rPr>
              <a:t>Ancillary Industries</a:t>
            </a:r>
          </a:p>
          <a:p>
            <a:pPr marL="1021842" lvl="2" fontAlgn="auto">
              <a:lnSpc>
                <a:spcPct val="110000"/>
              </a:lnSpc>
              <a:spcBef>
                <a:spcPts val="0"/>
              </a:spcBef>
              <a:spcAft>
                <a:spcPts val="0"/>
              </a:spcAft>
              <a:buClr>
                <a:schemeClr val="accent1"/>
              </a:buClr>
              <a:defRPr/>
            </a:pPr>
            <a:r>
              <a:rPr lang="en-US" sz="1900" dirty="0" smtClean="0">
                <a:solidFill>
                  <a:srgbClr val="000000"/>
                </a:solidFill>
                <a:latin typeface="Arial" panose="020B0604020202020204" pitchFamily="34" charset="0"/>
                <a:cs typeface="Arial" panose="020B0604020202020204" pitchFamily="34" charset="0"/>
              </a:rPr>
              <a:t>Non residential site preparation contractors </a:t>
            </a:r>
            <a:r>
              <a:rPr lang="en-US" sz="1900" i="1" dirty="0">
                <a:solidFill>
                  <a:srgbClr val="000000"/>
                </a:solidFill>
                <a:latin typeface="Arial" panose="020B0604020202020204" pitchFamily="34" charset="0"/>
                <a:cs typeface="Arial" panose="020B0604020202020204" pitchFamily="34" charset="0"/>
              </a:rPr>
              <a:t>($</a:t>
            </a:r>
            <a:r>
              <a:rPr lang="en-US" sz="1900" i="1" dirty="0" smtClean="0">
                <a:solidFill>
                  <a:srgbClr val="000000"/>
                </a:solidFill>
                <a:latin typeface="Arial" panose="020B0604020202020204" pitchFamily="34" charset="0"/>
                <a:cs typeface="Arial" panose="020B0604020202020204" pitchFamily="34" charset="0"/>
              </a:rPr>
              <a:t>53,191)</a:t>
            </a:r>
          </a:p>
          <a:p>
            <a:pPr marL="1021842" lvl="2" fontAlgn="auto">
              <a:lnSpc>
                <a:spcPct val="110000"/>
              </a:lnSpc>
              <a:spcBef>
                <a:spcPts val="0"/>
              </a:spcBef>
              <a:spcAft>
                <a:spcPts val="0"/>
              </a:spcAft>
              <a:buClr>
                <a:schemeClr val="accent1"/>
              </a:buClr>
              <a:defRPr/>
            </a:pPr>
            <a:r>
              <a:rPr lang="en-US" sz="1900" dirty="0" smtClean="0">
                <a:solidFill>
                  <a:srgbClr val="000000"/>
                </a:solidFill>
                <a:latin typeface="Arial" panose="020B0604020202020204" pitchFamily="34" charset="0"/>
                <a:cs typeface="Arial" panose="020B0604020202020204" pitchFamily="34" charset="0"/>
              </a:rPr>
              <a:t>Trucking (general freight, specialized freight) </a:t>
            </a:r>
            <a:r>
              <a:rPr lang="en-US" sz="1900" i="1" dirty="0" smtClean="0">
                <a:solidFill>
                  <a:srgbClr val="000000"/>
                </a:solidFill>
                <a:latin typeface="Arial" panose="020B0604020202020204" pitchFamily="34" charset="0"/>
                <a:cs typeface="Arial" panose="020B0604020202020204" pitchFamily="34" charset="0"/>
              </a:rPr>
              <a:t>($42,582-$51,771)</a:t>
            </a:r>
          </a:p>
          <a:p>
            <a:pPr marL="1021842" lvl="2" fontAlgn="auto">
              <a:lnSpc>
                <a:spcPct val="110000"/>
              </a:lnSpc>
              <a:spcBef>
                <a:spcPts val="0"/>
              </a:spcBef>
              <a:spcAft>
                <a:spcPts val="0"/>
              </a:spcAft>
              <a:buClr>
                <a:schemeClr val="accent1"/>
              </a:buClr>
              <a:defRPr/>
            </a:pPr>
            <a:r>
              <a:rPr lang="en-US" sz="1900" dirty="0" smtClean="0">
                <a:solidFill>
                  <a:srgbClr val="000000"/>
                </a:solidFill>
                <a:latin typeface="Arial" panose="020B0604020202020204" pitchFamily="34" charset="0"/>
                <a:cs typeface="Arial" panose="020B0604020202020204" pitchFamily="34" charset="0"/>
              </a:rPr>
              <a:t>Commercial &amp; industrial machine and equipment repair </a:t>
            </a:r>
            <a:r>
              <a:rPr lang="en-US" sz="1900" i="1" dirty="0" smtClean="0">
                <a:solidFill>
                  <a:srgbClr val="000000"/>
                </a:solidFill>
                <a:latin typeface="Arial" panose="020B0604020202020204" pitchFamily="34" charset="0"/>
                <a:cs typeface="Arial" panose="020B0604020202020204" pitchFamily="34" charset="0"/>
              </a:rPr>
              <a:t>($54,323)</a:t>
            </a:r>
          </a:p>
          <a:p>
            <a:pPr marL="1021842" lvl="2" fontAlgn="auto">
              <a:lnSpc>
                <a:spcPct val="110000"/>
              </a:lnSpc>
              <a:spcBef>
                <a:spcPts val="0"/>
              </a:spcBef>
              <a:spcAft>
                <a:spcPts val="0"/>
              </a:spcAft>
              <a:buClr>
                <a:schemeClr val="accent1"/>
              </a:buClr>
              <a:defRPr/>
            </a:pPr>
            <a:r>
              <a:rPr lang="en-US" sz="1900" dirty="0">
                <a:solidFill>
                  <a:srgbClr val="000000"/>
                </a:solidFill>
                <a:latin typeface="Arial" panose="020B0604020202020204" pitchFamily="34" charset="0"/>
                <a:cs typeface="Arial" panose="020B0604020202020204" pitchFamily="34" charset="0"/>
              </a:rPr>
              <a:t>Water Supply, Sewage treatment </a:t>
            </a:r>
            <a:r>
              <a:rPr lang="en-US" sz="1900" dirty="0" smtClean="0">
                <a:solidFill>
                  <a:srgbClr val="000000"/>
                </a:solidFill>
                <a:latin typeface="Arial" panose="020B0604020202020204" pitchFamily="34" charset="0"/>
                <a:cs typeface="Arial" panose="020B0604020202020204" pitchFamily="34" charset="0"/>
              </a:rPr>
              <a:t>facilities, and infrastructure construction </a:t>
            </a:r>
            <a:r>
              <a:rPr lang="en-US" sz="1900" i="1" dirty="0" smtClean="0">
                <a:solidFill>
                  <a:srgbClr val="000000"/>
                </a:solidFill>
                <a:latin typeface="Arial" panose="020B0604020202020204" pitchFamily="34" charset="0"/>
                <a:cs typeface="Arial" panose="020B0604020202020204" pitchFamily="34" charset="0"/>
              </a:rPr>
              <a:t>($45,560-$66,741)</a:t>
            </a:r>
            <a:endParaRPr lang="en-US" sz="1900" i="1" dirty="0">
              <a:solidFill>
                <a:srgbClr val="000000"/>
              </a:solidFill>
              <a:latin typeface="Arial" panose="020B0604020202020204" pitchFamily="34" charset="0"/>
              <a:cs typeface="Arial" panose="020B0604020202020204" pitchFamily="34" charset="0"/>
            </a:endParaRPr>
          </a:p>
          <a:p>
            <a:pPr marL="1021842" lvl="2" fontAlgn="auto">
              <a:lnSpc>
                <a:spcPct val="110000"/>
              </a:lnSpc>
              <a:spcBef>
                <a:spcPts val="0"/>
              </a:spcBef>
              <a:spcAft>
                <a:spcPts val="0"/>
              </a:spcAft>
              <a:buClr>
                <a:schemeClr val="accent1"/>
              </a:buClr>
              <a:defRPr/>
            </a:pPr>
            <a:r>
              <a:rPr lang="en-US" sz="1900" dirty="0" smtClean="0">
                <a:solidFill>
                  <a:srgbClr val="000000"/>
                </a:solidFill>
                <a:latin typeface="Arial" panose="020B0604020202020204" pitchFamily="34" charset="0"/>
                <a:cs typeface="Arial" panose="020B0604020202020204" pitchFamily="34" charset="0"/>
              </a:rPr>
              <a:t>Engineering Services </a:t>
            </a:r>
            <a:r>
              <a:rPr lang="en-US" sz="1900" i="1" dirty="0" smtClean="0">
                <a:solidFill>
                  <a:srgbClr val="000000"/>
                </a:solidFill>
                <a:latin typeface="Arial" panose="020B0604020202020204" pitchFamily="34" charset="0"/>
                <a:cs typeface="Arial" panose="020B0604020202020204" pitchFamily="34" charset="0"/>
              </a:rPr>
              <a:t>($79,147)</a:t>
            </a:r>
          </a:p>
          <a:p>
            <a:pPr marL="1021842" lvl="2" fontAlgn="auto">
              <a:lnSpc>
                <a:spcPct val="110000"/>
              </a:lnSpc>
              <a:spcBef>
                <a:spcPts val="0"/>
              </a:spcBef>
              <a:spcAft>
                <a:spcPts val="0"/>
              </a:spcAft>
              <a:buClr>
                <a:schemeClr val="accent1"/>
              </a:buClr>
              <a:defRPr/>
            </a:pPr>
            <a:endParaRPr lang="en-US" sz="1900" dirty="0" smtClean="0">
              <a:solidFill>
                <a:srgbClr val="000000"/>
              </a:solidFill>
              <a:latin typeface="Arial" panose="020B0604020202020204" pitchFamily="34" charset="0"/>
              <a:cs typeface="Arial" panose="020B0604020202020204" pitchFamily="34" charset="0"/>
            </a:endParaRPr>
          </a:p>
          <a:p>
            <a:pPr marL="621792" lvl="1" fontAlgn="auto">
              <a:lnSpc>
                <a:spcPct val="110000"/>
              </a:lnSpc>
              <a:spcBef>
                <a:spcPts val="600"/>
              </a:spcBef>
              <a:spcAft>
                <a:spcPts val="600"/>
              </a:spcAft>
              <a:buClr>
                <a:schemeClr val="accent1"/>
              </a:buClr>
              <a:defRPr/>
            </a:pPr>
            <a:r>
              <a:rPr lang="en-US" dirty="0" smtClean="0">
                <a:solidFill>
                  <a:srgbClr val="000000"/>
                </a:solidFill>
                <a:latin typeface="Arial" panose="020B0604020202020204" pitchFamily="34" charset="0"/>
                <a:cs typeface="Arial" panose="020B0604020202020204" pitchFamily="34" charset="0"/>
              </a:rPr>
              <a:t>$65,000 </a:t>
            </a:r>
            <a:r>
              <a:rPr lang="en-US" dirty="0">
                <a:solidFill>
                  <a:srgbClr val="000000"/>
                </a:solidFill>
                <a:latin typeface="Arial" panose="020B0604020202020204" pitchFamily="34" charset="0"/>
                <a:cs typeface="Arial" panose="020B0604020202020204" pitchFamily="34" charset="0"/>
              </a:rPr>
              <a:t>average ancillary industry wage ($</a:t>
            </a:r>
            <a:r>
              <a:rPr lang="en-US" dirty="0" smtClean="0">
                <a:solidFill>
                  <a:srgbClr val="000000"/>
                </a:solidFill>
                <a:latin typeface="Arial" panose="020B0604020202020204" pitchFamily="34" charset="0"/>
                <a:cs typeface="Arial" panose="020B0604020202020204" pitchFamily="34" charset="0"/>
              </a:rPr>
              <a:t>16,500 higher than </a:t>
            </a:r>
            <a:r>
              <a:rPr lang="en-US" dirty="0">
                <a:solidFill>
                  <a:srgbClr val="000000"/>
                </a:solidFill>
                <a:latin typeface="Arial" panose="020B0604020202020204" pitchFamily="34" charset="0"/>
                <a:cs typeface="Arial" panose="020B0604020202020204" pitchFamily="34" charset="0"/>
              </a:rPr>
              <a:t>PA avg</a:t>
            </a:r>
            <a:r>
              <a:rPr lang="en-US" dirty="0" smtClean="0">
                <a:solidFill>
                  <a:srgbClr val="000000"/>
                </a:solidFill>
                <a:latin typeface="Arial" panose="020B0604020202020204" pitchFamily="34" charset="0"/>
                <a:cs typeface="Arial" panose="020B0604020202020204" pitchFamily="34" charset="0"/>
              </a:rPr>
              <a:t>.)*</a:t>
            </a:r>
            <a:endParaRPr lang="en-US" dirty="0">
              <a:solidFill>
                <a:srgbClr val="000000"/>
              </a:solidFill>
              <a:latin typeface="Arial" panose="020B0604020202020204" pitchFamily="34" charset="0"/>
              <a:cs typeface="Arial" panose="020B0604020202020204" pitchFamily="34" charset="0"/>
            </a:endParaRPr>
          </a:p>
        </p:txBody>
      </p:sp>
      <p:pic>
        <p:nvPicPr>
          <p:cNvPr id="3074" name="Picture 2" descr="http://www.efoliopa.com/vertical/Sites/%7BA0188BC8-52E6-47D7-A4D5-32C4DEB119E0%7D/uploads/%7B4C3100B3-B5A7-4B2A-86FF-7040814A179F%7D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4366" y="1064712"/>
            <a:ext cx="2229634" cy="992187"/>
          </a:xfrm>
          <a:prstGeom prst="rect">
            <a:avLst/>
          </a:prstGeom>
          <a:noFill/>
        </p:spPr>
      </p:pic>
      <p:sp>
        <p:nvSpPr>
          <p:cNvPr id="6" name="TextBox 5"/>
          <p:cNvSpPr txBox="1"/>
          <p:nvPr/>
        </p:nvSpPr>
        <p:spPr>
          <a:xfrm>
            <a:off x="134939" y="5969698"/>
            <a:ext cx="8440302" cy="276999"/>
          </a:xfrm>
          <a:prstGeom prst="rect">
            <a:avLst/>
          </a:prstGeom>
          <a:noFill/>
        </p:spPr>
        <p:txBody>
          <a:bodyPr wrap="square" rtlCol="0">
            <a:spAutoFit/>
          </a:bodyPr>
          <a:lstStyle/>
          <a:p>
            <a:r>
              <a:rPr lang="en-US" sz="1200" dirty="0">
                <a:solidFill>
                  <a:srgbClr val="000000"/>
                </a:solidFill>
                <a:latin typeface="Arial"/>
              </a:rPr>
              <a:t>*Source: Marcellus Shale Fast Facts, September </a:t>
            </a:r>
            <a:r>
              <a:rPr lang="en-US" sz="1200" dirty="0" smtClean="0">
                <a:solidFill>
                  <a:srgbClr val="000000"/>
                </a:solidFill>
                <a:latin typeface="Arial"/>
              </a:rPr>
              <a:t>2013, PA </a:t>
            </a:r>
            <a:r>
              <a:rPr lang="en-US" sz="1200" dirty="0">
                <a:solidFill>
                  <a:srgbClr val="000000"/>
                </a:solidFill>
                <a:latin typeface="Arial"/>
              </a:rPr>
              <a:t>Department of Labor and Industry</a:t>
            </a:r>
          </a:p>
        </p:txBody>
      </p:sp>
    </p:spTree>
    <p:extLst>
      <p:ext uri="{BB962C8B-B14F-4D97-AF65-F5344CB8AC3E}">
        <p14:creationId xmlns:p14="http://schemas.microsoft.com/office/powerpoint/2010/main" val="144722931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0" y="95250"/>
            <a:ext cx="8686800" cy="873125"/>
          </a:xfrm>
        </p:spPr>
        <p:txBody>
          <a:bodyPr>
            <a:normAutofit/>
          </a:bodyPr>
          <a:lstStyle/>
          <a:p>
            <a:pPr algn="r" eaLnBrk="1" hangingPunct="1"/>
            <a:r>
              <a:rPr lang="en-US" sz="2400" dirty="0" smtClean="0">
                <a:latin typeface="Arial  "/>
                <a:cs typeface="Arial" pitchFamily="34" charset="0"/>
                <a:sym typeface="Calibri" pitchFamily="34" charset="0"/>
              </a:rPr>
              <a:t>Statewide Job Opportunities</a:t>
            </a:r>
          </a:p>
        </p:txBody>
      </p:sp>
      <p:sp>
        <p:nvSpPr>
          <p:cNvPr id="5123" name="Rectangle 5"/>
          <p:cNvSpPr>
            <a:spLocks noGrp="1" noChangeArrowheads="1"/>
          </p:cNvSpPr>
          <p:nvPr>
            <p:ph idx="1"/>
          </p:nvPr>
        </p:nvSpPr>
        <p:spPr>
          <a:xfrm>
            <a:off x="76200" y="1069658"/>
            <a:ext cx="3124200" cy="5183689"/>
          </a:xfrm>
        </p:spPr>
        <p:txBody>
          <a:bodyPr rtlCol="0">
            <a:normAutofit fontScale="92500" lnSpcReduction="10000"/>
          </a:bodyPr>
          <a:lstStyle/>
          <a:p>
            <a:pPr lvl="0">
              <a:buClr>
                <a:schemeClr val="accent1"/>
              </a:buClr>
            </a:pPr>
            <a:r>
              <a:rPr lang="en-US" dirty="0" smtClean="0">
                <a:solidFill>
                  <a:srgbClr val="000000"/>
                </a:solidFill>
                <a:latin typeface="Arial" panose="020B0604020202020204" pitchFamily="34" charset="0"/>
                <a:cs typeface="Arial" panose="020B0604020202020204" pitchFamily="34" charset="0"/>
              </a:rPr>
              <a:t>Department of Labor and Industry: 3,730 Marcellus job </a:t>
            </a:r>
            <a:r>
              <a:rPr lang="en-US" dirty="0">
                <a:solidFill>
                  <a:srgbClr val="000000"/>
                </a:solidFill>
                <a:latin typeface="Arial" panose="020B0604020202020204" pitchFamily="34" charset="0"/>
                <a:cs typeface="Arial" panose="020B0604020202020204" pitchFamily="34" charset="0"/>
              </a:rPr>
              <a:t>postings statewide </a:t>
            </a:r>
            <a:endParaRPr lang="en-US" dirty="0" smtClean="0">
              <a:solidFill>
                <a:srgbClr val="000000"/>
              </a:solidFill>
              <a:latin typeface="Arial" panose="020B0604020202020204" pitchFamily="34" charset="0"/>
              <a:cs typeface="Arial" panose="020B0604020202020204" pitchFamily="34" charset="0"/>
            </a:endParaRPr>
          </a:p>
          <a:p>
            <a:pPr lvl="0">
              <a:buClr>
                <a:schemeClr val="accent1"/>
              </a:buClr>
            </a:pPr>
            <a:endParaRPr lang="en-US" dirty="0">
              <a:solidFill>
                <a:srgbClr val="000000"/>
              </a:solidFill>
              <a:latin typeface="Arial" panose="020B0604020202020204" pitchFamily="34" charset="0"/>
              <a:cs typeface="Arial" panose="020B0604020202020204" pitchFamily="34" charset="0"/>
            </a:endParaRPr>
          </a:p>
          <a:p>
            <a:pPr lvl="0">
              <a:buClr>
                <a:schemeClr val="accent1"/>
              </a:buClr>
            </a:pPr>
            <a:r>
              <a:rPr lang="en-US" dirty="0" smtClean="0">
                <a:solidFill>
                  <a:srgbClr val="000000"/>
                </a:solidFill>
                <a:latin typeface="Arial" panose="020B0604020202020204" pitchFamily="34" charset="0"/>
                <a:cs typeface="Arial" panose="020B0604020202020204" pitchFamily="34" charset="0"/>
              </a:rPr>
              <a:t>Most found </a:t>
            </a:r>
            <a:r>
              <a:rPr lang="en-US" dirty="0">
                <a:solidFill>
                  <a:srgbClr val="000000"/>
                </a:solidFill>
                <a:latin typeface="Arial" panose="020B0604020202020204" pitchFamily="34" charset="0"/>
                <a:cs typeface="Arial" panose="020B0604020202020204" pitchFamily="34" charset="0"/>
              </a:rPr>
              <a:t>at MSC job </a:t>
            </a:r>
            <a:r>
              <a:rPr lang="en-US" dirty="0" smtClean="0">
                <a:solidFill>
                  <a:srgbClr val="000000"/>
                </a:solidFill>
                <a:latin typeface="Arial" panose="020B0604020202020204" pitchFamily="34" charset="0"/>
                <a:cs typeface="Arial" panose="020B0604020202020204" pitchFamily="34" charset="0"/>
              </a:rPr>
              <a:t>portal</a:t>
            </a:r>
          </a:p>
          <a:p>
            <a:pPr lvl="0">
              <a:buClr>
                <a:schemeClr val="accent1"/>
              </a:buClr>
            </a:pPr>
            <a:endParaRPr lang="en-US" dirty="0">
              <a:solidFill>
                <a:srgbClr val="000000"/>
              </a:solidFill>
              <a:latin typeface="Arial" panose="020B0604020202020204" pitchFamily="34" charset="0"/>
              <a:cs typeface="Arial" panose="020B0604020202020204" pitchFamily="34" charset="0"/>
              <a:sym typeface="Calibri" pitchFamily="34" charset="0"/>
            </a:endParaRPr>
          </a:p>
          <a:p>
            <a:pPr lvl="0">
              <a:buClr>
                <a:schemeClr val="accent1"/>
              </a:buClr>
            </a:pPr>
            <a:r>
              <a:rPr lang="en-US" dirty="0" smtClean="0">
                <a:solidFill>
                  <a:srgbClr val="000000"/>
                </a:solidFill>
                <a:latin typeface="Arial" panose="020B0604020202020204" pitchFamily="34" charset="0"/>
                <a:cs typeface="Arial" panose="020B0604020202020204" pitchFamily="34" charset="0"/>
                <a:sym typeface="Calibri" pitchFamily="34" charset="0"/>
              </a:rPr>
              <a:t>Support for </a:t>
            </a:r>
            <a:r>
              <a:rPr lang="en-US" dirty="0" err="1" smtClean="0">
                <a:solidFill>
                  <a:srgbClr val="000000"/>
                </a:solidFill>
                <a:latin typeface="Arial" panose="020B0604020202020204" pitchFamily="34" charset="0"/>
                <a:cs typeface="Arial" panose="020B0604020202020204" pitchFamily="34" charset="0"/>
                <a:sym typeface="Calibri" pitchFamily="34" charset="0"/>
              </a:rPr>
              <a:t>ShaleNET</a:t>
            </a:r>
            <a:endParaRPr lang="en-US" dirty="0" smtClean="0">
              <a:solidFill>
                <a:srgbClr val="000000"/>
              </a:solidFill>
              <a:latin typeface="Arial" panose="020B0604020202020204" pitchFamily="34" charset="0"/>
              <a:cs typeface="Arial" panose="020B0604020202020204" pitchFamily="34" charset="0"/>
              <a:sym typeface="Calibri" pitchFamily="34" charset="0"/>
            </a:endParaRPr>
          </a:p>
          <a:p>
            <a:pPr lvl="0">
              <a:buClr>
                <a:schemeClr val="accent1"/>
              </a:buClr>
            </a:pPr>
            <a:endParaRPr lang="en-US" dirty="0">
              <a:solidFill>
                <a:srgbClr val="000000"/>
              </a:solidFill>
              <a:latin typeface="Arial" panose="020B0604020202020204" pitchFamily="34" charset="0"/>
              <a:cs typeface="Arial" panose="020B0604020202020204" pitchFamily="34" charset="0"/>
              <a:sym typeface="Calibri" pitchFamily="34" charset="0"/>
            </a:endParaRPr>
          </a:p>
          <a:p>
            <a:pPr lvl="0">
              <a:buClr>
                <a:schemeClr val="accent1"/>
              </a:buClr>
            </a:pPr>
            <a:r>
              <a:rPr lang="en-US" dirty="0" smtClean="0">
                <a:solidFill>
                  <a:srgbClr val="000000"/>
                </a:solidFill>
                <a:latin typeface="Arial" panose="020B0604020202020204" pitchFamily="34" charset="0"/>
                <a:cs typeface="Arial" panose="020B0604020202020204" pitchFamily="34" charset="0"/>
                <a:sym typeface="Calibri" pitchFamily="34" charset="0"/>
              </a:rPr>
              <a:t>Training network responds to market demands</a:t>
            </a:r>
            <a:endParaRPr lang="en-US" dirty="0" smtClean="0">
              <a:latin typeface="Arial" panose="020B0604020202020204" pitchFamily="34" charset="0"/>
              <a:cs typeface="Arial" panose="020B0604020202020204" pitchFamily="34" charset="0"/>
              <a:sym typeface="Calibri" pitchFamily="34" charset="0"/>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218" t="11364" r="9917" b="3734"/>
          <a:stretch/>
        </p:blipFill>
        <p:spPr bwMode="auto">
          <a:xfrm>
            <a:off x="3443845" y="2002862"/>
            <a:ext cx="5619717" cy="331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37816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52600" y="152400"/>
            <a:ext cx="7019777" cy="946150"/>
          </a:xfrm>
        </p:spPr>
        <p:txBody>
          <a:bodyPr>
            <a:normAutofit/>
          </a:bodyPr>
          <a:lstStyle/>
          <a:p>
            <a:pPr algn="r"/>
            <a:r>
              <a:rPr lang="en-US" sz="2400" b="1" dirty="0" smtClean="0">
                <a:solidFill>
                  <a:schemeClr val="bg1"/>
                </a:solidFill>
                <a:latin typeface="Arial" panose="020B0604020202020204" pitchFamily="34" charset="0"/>
                <a:cs typeface="Arial" pitchFamily="34" charset="0"/>
              </a:rPr>
              <a:t>Increases in Production</a:t>
            </a:r>
          </a:p>
        </p:txBody>
      </p:sp>
      <p:pic>
        <p:nvPicPr>
          <p:cNvPr id="5122" name="Picture 1" descr="Graph of PA natural gas drilling and production, as explained in the article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41" y="1536700"/>
            <a:ext cx="898819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206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50813"/>
            <a:ext cx="8763000" cy="946150"/>
          </a:xfrm>
        </p:spPr>
        <p:txBody>
          <a:bodyPr>
            <a:normAutofit/>
          </a:bodyPr>
          <a:lstStyle/>
          <a:p>
            <a:pPr algn="r"/>
            <a:r>
              <a:rPr lang="en-US" sz="2400" b="1" dirty="0" smtClean="0">
                <a:solidFill>
                  <a:schemeClr val="bg1"/>
                </a:solidFill>
                <a:latin typeface="Arial" panose="020B0604020202020204" pitchFamily="34" charset="0"/>
                <a:cs typeface="Arial" pitchFamily="34" charset="0"/>
              </a:rPr>
              <a:t>Economic Impact for Our Region</a:t>
            </a:r>
          </a:p>
        </p:txBody>
      </p:sp>
      <p:sp>
        <p:nvSpPr>
          <p:cNvPr id="2" name="TextBox 1"/>
          <p:cNvSpPr txBox="1"/>
          <p:nvPr/>
        </p:nvSpPr>
        <p:spPr>
          <a:xfrm>
            <a:off x="134938" y="1718470"/>
            <a:ext cx="8833698" cy="3908762"/>
          </a:xfrm>
          <a:prstGeom prst="rect">
            <a:avLst/>
          </a:prstGeom>
          <a:noFill/>
        </p:spPr>
        <p:txBody>
          <a:bodyPr wrap="square" rtlCol="0">
            <a:spAutoFit/>
          </a:bodyPr>
          <a:lstStyle/>
          <a:p>
            <a:pPr marL="342900" indent="-342900">
              <a:buClr>
                <a:schemeClr val="accent1"/>
              </a:buClr>
              <a:buFont typeface="Arial" pitchFamily="34" charset="0"/>
              <a:buChar char="•"/>
            </a:pPr>
            <a:r>
              <a:rPr lang="en-US" sz="2400" dirty="0" smtClean="0">
                <a:solidFill>
                  <a:srgbClr val="000000"/>
                </a:solidFill>
                <a:latin typeface="Arial" panose="020B0604020202020204" pitchFamily="34" charset="0"/>
                <a:cs typeface="Arial" panose="020B0604020202020204" pitchFamily="34" charset="0"/>
              </a:rPr>
              <a:t>More than 4,500 wells drilled between 2010 and 2012, an investment of approximately $31.5 billion</a:t>
            </a:r>
          </a:p>
          <a:p>
            <a:pPr marL="342900" indent="-342900">
              <a:buClr>
                <a:schemeClr val="accent1"/>
              </a:buClr>
              <a:buFont typeface="Arial" pitchFamily="34" charset="0"/>
              <a:buChar char="•"/>
            </a:pPr>
            <a:endParaRPr lang="en-US" sz="2400" dirty="0">
              <a:solidFill>
                <a:srgbClr val="000000"/>
              </a:solidFill>
              <a:latin typeface="Arial" panose="020B0604020202020204" pitchFamily="34" charset="0"/>
              <a:cs typeface="Arial" panose="020B0604020202020204" pitchFamily="34" charset="0"/>
            </a:endParaRPr>
          </a:p>
          <a:p>
            <a:pPr marL="342900" indent="-342900">
              <a:buClr>
                <a:schemeClr val="accent1"/>
              </a:buClr>
              <a:buFont typeface="Arial" pitchFamily="34" charset="0"/>
              <a:buChar char="•"/>
            </a:pPr>
            <a:r>
              <a:rPr lang="en-US" sz="2400" dirty="0" smtClean="0">
                <a:solidFill>
                  <a:srgbClr val="000000"/>
                </a:solidFill>
                <a:latin typeface="Arial" panose="020B0604020202020204" pitchFamily="34" charset="0"/>
                <a:cs typeface="Arial" panose="020B0604020202020204" pitchFamily="34" charset="0"/>
              </a:rPr>
              <a:t>2013 projection: $13.5 billion</a:t>
            </a:r>
          </a:p>
          <a:p>
            <a:pPr marL="800100" lvl="1" indent="-342900">
              <a:buClr>
                <a:schemeClr val="accent1"/>
              </a:buClr>
              <a:buFont typeface="Arial" pitchFamily="34" charset="0"/>
              <a:buChar char="-"/>
            </a:pPr>
            <a:r>
              <a:rPr lang="en-US" sz="2400" dirty="0" smtClean="0">
                <a:solidFill>
                  <a:srgbClr val="000000"/>
                </a:solidFill>
                <a:latin typeface="Arial" panose="020B0604020202020204" pitchFamily="34" charset="0"/>
                <a:cs typeface="Arial" panose="020B0604020202020204" pitchFamily="34" charset="0"/>
              </a:rPr>
              <a:t>Leasing </a:t>
            </a:r>
            <a:r>
              <a:rPr lang="en-US" sz="2400" dirty="0">
                <a:solidFill>
                  <a:srgbClr val="000000"/>
                </a:solidFill>
                <a:latin typeface="Arial" panose="020B0604020202020204" pitchFamily="34" charset="0"/>
                <a:cs typeface="Arial" panose="020B0604020202020204" pitchFamily="34" charset="0"/>
              </a:rPr>
              <a:t>and </a:t>
            </a:r>
            <a:r>
              <a:rPr lang="en-US" sz="2400" dirty="0" smtClean="0">
                <a:solidFill>
                  <a:srgbClr val="000000"/>
                </a:solidFill>
                <a:latin typeface="Arial" panose="020B0604020202020204" pitchFamily="34" charset="0"/>
                <a:cs typeface="Arial" panose="020B0604020202020204" pitchFamily="34" charset="0"/>
              </a:rPr>
              <a:t>bonuses</a:t>
            </a:r>
          </a:p>
          <a:p>
            <a:pPr marL="800100" lvl="1" indent="-342900">
              <a:buClr>
                <a:schemeClr val="accent1"/>
              </a:buClr>
              <a:buFont typeface="Arial" pitchFamily="34" charset="0"/>
              <a:buChar char="-"/>
            </a:pPr>
            <a:r>
              <a:rPr lang="en-US" sz="2400" dirty="0" smtClean="0">
                <a:solidFill>
                  <a:srgbClr val="000000"/>
                </a:solidFill>
                <a:latin typeface="Arial" panose="020B0604020202020204" pitchFamily="34" charset="0"/>
                <a:cs typeface="Arial" panose="020B0604020202020204" pitchFamily="34" charset="0"/>
              </a:rPr>
              <a:t>Exploration</a:t>
            </a:r>
          </a:p>
          <a:p>
            <a:pPr marL="800100" lvl="1" indent="-342900">
              <a:buClr>
                <a:schemeClr val="accent1"/>
              </a:buClr>
              <a:buFont typeface="Arial" pitchFamily="34" charset="0"/>
              <a:buChar char="-"/>
            </a:pPr>
            <a:r>
              <a:rPr lang="en-US" sz="2400" dirty="0">
                <a:solidFill>
                  <a:srgbClr val="000000"/>
                </a:solidFill>
                <a:latin typeface="Arial" panose="020B0604020202020204" pitchFamily="34" charset="0"/>
                <a:cs typeface="Arial" panose="020B0604020202020204" pitchFamily="34" charset="0"/>
              </a:rPr>
              <a:t>D</a:t>
            </a:r>
            <a:r>
              <a:rPr lang="en-US" sz="2400" dirty="0" smtClean="0">
                <a:solidFill>
                  <a:srgbClr val="000000"/>
                </a:solidFill>
                <a:latin typeface="Arial" panose="020B0604020202020204" pitchFamily="34" charset="0"/>
                <a:cs typeface="Arial" panose="020B0604020202020204" pitchFamily="34" charset="0"/>
              </a:rPr>
              <a:t>rilling and completion</a:t>
            </a:r>
          </a:p>
          <a:p>
            <a:pPr marL="800100" lvl="1" indent="-342900">
              <a:buClr>
                <a:schemeClr val="accent1"/>
              </a:buClr>
              <a:buFont typeface="Arial" pitchFamily="34" charset="0"/>
              <a:buChar char="-"/>
            </a:pPr>
            <a:r>
              <a:rPr lang="en-US" sz="2400" dirty="0">
                <a:solidFill>
                  <a:srgbClr val="000000"/>
                </a:solidFill>
                <a:latin typeface="Arial" panose="020B0604020202020204" pitchFamily="34" charset="0"/>
                <a:cs typeface="Arial" panose="020B0604020202020204" pitchFamily="34" charset="0"/>
              </a:rPr>
              <a:t>P</a:t>
            </a:r>
            <a:r>
              <a:rPr lang="en-US" sz="2400" dirty="0" smtClean="0">
                <a:solidFill>
                  <a:srgbClr val="000000"/>
                </a:solidFill>
                <a:latin typeface="Arial" panose="020B0604020202020204" pitchFamily="34" charset="0"/>
                <a:cs typeface="Arial" panose="020B0604020202020204" pitchFamily="34" charset="0"/>
              </a:rPr>
              <a:t>ipelines </a:t>
            </a:r>
            <a:r>
              <a:rPr lang="en-US" sz="2400" dirty="0">
                <a:solidFill>
                  <a:srgbClr val="000000"/>
                </a:solidFill>
                <a:latin typeface="Arial" panose="020B0604020202020204" pitchFamily="34" charset="0"/>
                <a:cs typeface="Arial" panose="020B0604020202020204" pitchFamily="34" charset="0"/>
              </a:rPr>
              <a:t>and </a:t>
            </a:r>
            <a:r>
              <a:rPr lang="en-US" sz="2400" dirty="0" smtClean="0">
                <a:solidFill>
                  <a:srgbClr val="000000"/>
                </a:solidFill>
                <a:latin typeface="Arial" panose="020B0604020202020204" pitchFamily="34" charset="0"/>
                <a:cs typeface="Arial" panose="020B0604020202020204" pitchFamily="34" charset="0"/>
              </a:rPr>
              <a:t>processing</a:t>
            </a:r>
          </a:p>
          <a:p>
            <a:pPr marL="800100" lvl="1" indent="-342900">
              <a:buClr>
                <a:schemeClr val="accent1"/>
              </a:buClr>
              <a:buFont typeface="Arial" pitchFamily="34" charset="0"/>
              <a:buChar char="-"/>
            </a:pPr>
            <a:r>
              <a:rPr lang="en-US" sz="2400" dirty="0">
                <a:solidFill>
                  <a:srgbClr val="000000"/>
                </a:solidFill>
                <a:latin typeface="Arial" panose="020B0604020202020204" pitchFamily="34" charset="0"/>
                <a:cs typeface="Arial" panose="020B0604020202020204" pitchFamily="34" charset="0"/>
              </a:rPr>
              <a:t>R</a:t>
            </a:r>
            <a:r>
              <a:rPr lang="en-US" sz="2400" dirty="0" smtClean="0">
                <a:solidFill>
                  <a:srgbClr val="000000"/>
                </a:solidFill>
                <a:latin typeface="Arial" panose="020B0604020202020204" pitchFamily="34" charset="0"/>
                <a:cs typeface="Arial" panose="020B0604020202020204" pitchFamily="34" charset="0"/>
              </a:rPr>
              <a:t>oyalties</a:t>
            </a:r>
          </a:p>
          <a:p>
            <a:pPr marL="342900" indent="-342900">
              <a:buClr>
                <a:schemeClr val="accent1"/>
              </a:buClr>
              <a:buFont typeface="Arial" pitchFamily="34" charset="0"/>
              <a:buChar char="•"/>
            </a:pPr>
            <a:endParaRPr lang="en-US" sz="2400" baseline="30000" dirty="0" smtClean="0">
              <a:solidFill>
                <a:srgbClr val="000000"/>
              </a:solidFill>
              <a:latin typeface="Arial" panose="020B0604020202020204" pitchFamily="34" charset="0"/>
              <a:cs typeface="Arial" panose="020B0604020202020204" pitchFamily="34" charset="0"/>
            </a:endParaRPr>
          </a:p>
          <a:p>
            <a:pPr>
              <a:buClr>
                <a:schemeClr val="accent1"/>
              </a:buClr>
            </a:pPr>
            <a:r>
              <a:rPr lang="en-US" sz="1200" dirty="0" smtClean="0">
                <a:solidFill>
                  <a:srgbClr val="000000"/>
                </a:solidFill>
                <a:latin typeface="Arial" panose="020B0604020202020204" pitchFamily="34" charset="0"/>
                <a:cs typeface="Arial" panose="020B0604020202020204" pitchFamily="34" charset="0"/>
              </a:rPr>
              <a:t>Source: Survey of Marcellus Shale Coalition Board Member Companies</a:t>
            </a:r>
          </a:p>
        </p:txBody>
      </p:sp>
    </p:spTree>
    <p:extLst>
      <p:ext uri="{BB962C8B-B14F-4D97-AF65-F5344CB8AC3E}">
        <p14:creationId xmlns:p14="http://schemas.microsoft.com/office/powerpoint/2010/main" val="12696304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50813"/>
            <a:ext cx="8763000" cy="946150"/>
          </a:xfrm>
        </p:spPr>
        <p:txBody>
          <a:bodyPr>
            <a:normAutofit/>
          </a:bodyPr>
          <a:lstStyle/>
          <a:p>
            <a:pPr algn="r"/>
            <a:r>
              <a:rPr lang="en-US" sz="2400" b="1" dirty="0" smtClean="0">
                <a:solidFill>
                  <a:schemeClr val="bg1"/>
                </a:solidFill>
                <a:latin typeface="Arial" panose="020B0604020202020204" pitchFamily="34" charset="0"/>
                <a:cs typeface="Arial" pitchFamily="34" charset="0"/>
              </a:rPr>
              <a:t>Revenue for Pennsylvania</a:t>
            </a:r>
          </a:p>
        </p:txBody>
      </p:sp>
      <p:graphicFrame>
        <p:nvGraphicFramePr>
          <p:cNvPr id="4" name="Table 3"/>
          <p:cNvGraphicFramePr>
            <a:graphicFrameLocks noGrp="1"/>
          </p:cNvGraphicFramePr>
          <p:nvPr>
            <p:extLst/>
          </p:nvPr>
        </p:nvGraphicFramePr>
        <p:xfrm>
          <a:off x="134938" y="1254125"/>
          <a:ext cx="8921380" cy="3906904"/>
        </p:xfrm>
        <a:graphic>
          <a:graphicData uri="http://schemas.openxmlformats.org/drawingml/2006/table">
            <a:tbl>
              <a:tblPr firstRow="1" bandRow="1">
                <a:tableStyleId>{5C22544A-7EE6-4342-B048-85BDC9FD1C3A}</a:tableStyleId>
              </a:tblPr>
              <a:tblGrid>
                <a:gridCol w="4700109"/>
                <a:gridCol w="4221271"/>
              </a:tblGrid>
              <a:tr h="484320">
                <a:tc>
                  <a:txBody>
                    <a:bodyPr/>
                    <a:lstStyle/>
                    <a:p>
                      <a:pPr algn="ctr"/>
                      <a:r>
                        <a:rPr lang="en-US" sz="1700" baseline="0" dirty="0" smtClean="0">
                          <a:latin typeface="Arial" panose="020B0604020202020204" pitchFamily="34" charset="0"/>
                          <a:cs typeface="Arial" panose="020B0604020202020204" pitchFamily="34" charset="0"/>
                        </a:rPr>
                        <a:t>Paid by Natural Gas Industry</a:t>
                      </a:r>
                      <a:endParaRPr lang="en-US" sz="1700" dirty="0">
                        <a:latin typeface="Arial" panose="020B0604020202020204" pitchFamily="34" charset="0"/>
                        <a:cs typeface="Arial" panose="020B0604020202020204" pitchFamily="34" charset="0"/>
                      </a:endParaRPr>
                    </a:p>
                  </a:txBody>
                  <a:tcPr marT="45722" marB="45722"/>
                </a:tc>
                <a:tc>
                  <a:txBody>
                    <a:bodyPr/>
                    <a:lstStyle/>
                    <a:p>
                      <a:pPr algn="ctr"/>
                      <a:endParaRPr lang="en-US" sz="1700" dirty="0">
                        <a:latin typeface="Arial" panose="020B0604020202020204" pitchFamily="34" charset="0"/>
                        <a:cs typeface="Arial" panose="020B0604020202020204" pitchFamily="34" charset="0"/>
                      </a:endParaRPr>
                    </a:p>
                  </a:txBody>
                  <a:tcPr marT="45722" marB="45722"/>
                </a:tc>
              </a:tr>
              <a:tr h="670225">
                <a:tc>
                  <a:txBody>
                    <a:bodyPr/>
                    <a:lstStyle/>
                    <a:p>
                      <a:r>
                        <a:rPr lang="en-US" sz="1600" b="1" dirty="0" smtClean="0">
                          <a:solidFill>
                            <a:srgbClr val="000000"/>
                          </a:solidFill>
                          <a:latin typeface="Arial" panose="020B0604020202020204" pitchFamily="34" charset="0"/>
                          <a:cs typeface="Arial" panose="020B0604020202020204" pitchFamily="34" charset="0"/>
                        </a:rPr>
                        <a:t>Overall taxes since 2006</a:t>
                      </a:r>
                      <a:r>
                        <a:rPr lang="en-US" sz="1600" b="1" baseline="20000" dirty="0" smtClean="0">
                          <a:solidFill>
                            <a:srgbClr val="000000"/>
                          </a:solidFill>
                          <a:latin typeface="Arial" panose="020B0604020202020204" pitchFamily="34" charset="0"/>
                          <a:cs typeface="Arial" panose="020B0604020202020204" pitchFamily="34" charset="0"/>
                        </a:rPr>
                        <a:t>1</a:t>
                      </a:r>
                      <a:endParaRPr lang="en-US" sz="1600" b="1" baseline="20000" dirty="0">
                        <a:solidFill>
                          <a:srgbClr val="000000"/>
                        </a:solidFill>
                        <a:latin typeface="Arial" panose="020B0604020202020204" pitchFamily="34" charset="0"/>
                        <a:cs typeface="Arial" panose="020B0604020202020204" pitchFamily="34" charset="0"/>
                      </a:endParaRPr>
                    </a:p>
                  </a:txBody>
                  <a:tcPr marT="45722" marB="45722" anchor="ctr"/>
                </a:tc>
                <a:tc>
                  <a:txBody>
                    <a:bodyPr/>
                    <a:lstStyle/>
                    <a:p>
                      <a:pPr algn="ctr"/>
                      <a:r>
                        <a:rPr lang="en-US" sz="1600" b="1" dirty="0" smtClean="0">
                          <a:solidFill>
                            <a:srgbClr val="000000"/>
                          </a:solidFill>
                          <a:latin typeface="Arial" panose="020B0604020202020204" pitchFamily="34" charset="0"/>
                          <a:cs typeface="Arial" panose="020B0604020202020204" pitchFamily="34" charset="0"/>
                        </a:rPr>
                        <a:t>&gt; $1.8 billion</a:t>
                      </a:r>
                      <a:endParaRPr lang="en-US" sz="1600" b="1" dirty="0">
                        <a:solidFill>
                          <a:srgbClr val="000000"/>
                        </a:solidFill>
                        <a:latin typeface="Arial" panose="020B0604020202020204" pitchFamily="34" charset="0"/>
                        <a:cs typeface="Arial" panose="020B0604020202020204" pitchFamily="34" charset="0"/>
                      </a:endParaRPr>
                    </a:p>
                  </a:txBody>
                  <a:tcPr marT="45722" marB="45722" anchor="ctr"/>
                </a:tc>
              </a:tr>
              <a:tr h="6702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baseline="0" dirty="0" smtClean="0">
                          <a:solidFill>
                            <a:srgbClr val="000000"/>
                          </a:solidFill>
                          <a:latin typeface="Arial" panose="020B0604020202020204" pitchFamily="34" charset="0"/>
                          <a:cs typeface="Arial" panose="020B0604020202020204" pitchFamily="34" charset="0"/>
                        </a:rPr>
                        <a:t>Road construction investments since 2008</a:t>
                      </a:r>
                      <a:r>
                        <a:rPr lang="en-US" sz="1600" b="1" baseline="20000" dirty="0" smtClean="0">
                          <a:solidFill>
                            <a:srgbClr val="000000"/>
                          </a:solidFill>
                          <a:latin typeface="Arial" panose="020B0604020202020204" pitchFamily="34" charset="0"/>
                          <a:cs typeface="Arial" panose="020B0604020202020204" pitchFamily="34" charset="0"/>
                        </a:rPr>
                        <a:t>2</a:t>
                      </a:r>
                    </a:p>
                  </a:txBody>
                  <a:tcPr marT="45722" marB="45722" anchor="ctr"/>
                </a:tc>
                <a:tc>
                  <a:txBody>
                    <a:bodyPr/>
                    <a:lstStyle/>
                    <a:p>
                      <a:pPr algn="ctr"/>
                      <a:r>
                        <a:rPr lang="en-US" sz="1600" b="1" dirty="0" smtClean="0">
                          <a:solidFill>
                            <a:srgbClr val="000000"/>
                          </a:solidFill>
                          <a:latin typeface="Arial" panose="020B0604020202020204" pitchFamily="34" charset="0"/>
                          <a:cs typeface="Arial" panose="020B0604020202020204" pitchFamily="34" charset="0"/>
                        </a:rPr>
                        <a:t>&gt; $</a:t>
                      </a:r>
                      <a:r>
                        <a:rPr lang="en-US" sz="1600" b="1" smtClean="0">
                          <a:solidFill>
                            <a:srgbClr val="000000"/>
                          </a:solidFill>
                          <a:latin typeface="Arial" panose="020B0604020202020204" pitchFamily="34" charset="0"/>
                          <a:cs typeface="Arial" panose="020B0604020202020204" pitchFamily="34" charset="0"/>
                        </a:rPr>
                        <a:t>700 million</a:t>
                      </a:r>
                      <a:endParaRPr lang="en-US" sz="1600" b="1" dirty="0" smtClean="0">
                        <a:solidFill>
                          <a:srgbClr val="000000"/>
                        </a:solidFill>
                        <a:latin typeface="Arial" panose="020B0604020202020204" pitchFamily="34" charset="0"/>
                        <a:cs typeface="Arial" panose="020B0604020202020204" pitchFamily="34" charset="0"/>
                      </a:endParaRPr>
                    </a:p>
                  </a:txBody>
                  <a:tcPr marT="45722" marB="45722" anchor="ctr"/>
                </a:tc>
              </a:tr>
              <a:tr h="670225">
                <a:tc>
                  <a:txBody>
                    <a:bodyPr/>
                    <a:lstStyle/>
                    <a:p>
                      <a:r>
                        <a:rPr lang="en-US" sz="1600" b="1" dirty="0" smtClean="0">
                          <a:solidFill>
                            <a:srgbClr val="000000"/>
                          </a:solidFill>
                          <a:latin typeface="Arial" panose="020B0604020202020204" pitchFamily="34" charset="0"/>
                          <a:cs typeface="Arial" panose="020B0604020202020204" pitchFamily="34" charset="0"/>
                        </a:rPr>
                        <a:t>R</a:t>
                      </a:r>
                      <a:r>
                        <a:rPr lang="en-US" sz="1600" b="1" baseline="0" dirty="0" smtClean="0">
                          <a:solidFill>
                            <a:srgbClr val="000000"/>
                          </a:solidFill>
                          <a:latin typeface="Arial" panose="020B0604020202020204" pitchFamily="34" charset="0"/>
                          <a:cs typeface="Arial" panose="020B0604020202020204" pitchFamily="34" charset="0"/>
                        </a:rPr>
                        <a:t>oyalty payments to state in 2011</a:t>
                      </a:r>
                      <a:r>
                        <a:rPr lang="en-US" sz="1600" b="1" baseline="20000" dirty="0" smtClean="0">
                          <a:solidFill>
                            <a:srgbClr val="000000"/>
                          </a:solidFill>
                          <a:latin typeface="Arial" panose="020B0604020202020204" pitchFamily="34" charset="0"/>
                          <a:cs typeface="Arial" panose="020B0604020202020204" pitchFamily="34" charset="0"/>
                        </a:rPr>
                        <a:t>3</a:t>
                      </a:r>
                      <a:endParaRPr lang="en-US" sz="1600" b="1" baseline="20000" dirty="0">
                        <a:solidFill>
                          <a:srgbClr val="000000"/>
                        </a:solidFill>
                        <a:latin typeface="Arial" panose="020B0604020202020204" pitchFamily="34" charset="0"/>
                        <a:cs typeface="Arial" panose="020B0604020202020204" pitchFamily="34" charset="0"/>
                      </a:endParaRPr>
                    </a:p>
                  </a:txBody>
                  <a:tcPr marT="45722" marB="45722" anchor="ctr"/>
                </a:tc>
                <a:tc>
                  <a:txBody>
                    <a:bodyPr/>
                    <a:lstStyle/>
                    <a:p>
                      <a:pPr algn="ctr"/>
                      <a:r>
                        <a:rPr lang="en-US" sz="1600" b="1" dirty="0" smtClean="0">
                          <a:solidFill>
                            <a:srgbClr val="000000"/>
                          </a:solidFill>
                          <a:latin typeface="Arial" panose="020B0604020202020204" pitchFamily="34" charset="0"/>
                          <a:cs typeface="Arial" panose="020B0604020202020204" pitchFamily="34" charset="0"/>
                        </a:rPr>
                        <a:t>$177 million</a:t>
                      </a:r>
                    </a:p>
                  </a:txBody>
                  <a:tcPr marT="45722" marB="45722" anchor="ctr"/>
                </a:tc>
              </a:tr>
              <a:tr h="6702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baseline="0" dirty="0" smtClean="0">
                          <a:solidFill>
                            <a:srgbClr val="000000"/>
                          </a:solidFill>
                          <a:latin typeface="Arial" panose="020B0604020202020204" pitchFamily="34" charset="0"/>
                          <a:cs typeface="Arial" panose="020B0604020202020204" pitchFamily="34" charset="0"/>
                        </a:rPr>
                        <a:t>Permitting and enforcement fees to increase DEP personnel since 2009 </a:t>
                      </a:r>
                      <a:r>
                        <a:rPr lang="en-US" sz="1600" b="1" baseline="20000" dirty="0" smtClean="0">
                          <a:solidFill>
                            <a:srgbClr val="000000"/>
                          </a:solidFill>
                          <a:latin typeface="Arial" panose="020B0604020202020204" pitchFamily="34" charset="0"/>
                          <a:cs typeface="Arial" panose="020B0604020202020204" pitchFamily="34" charset="0"/>
                        </a:rPr>
                        <a:t>4</a:t>
                      </a:r>
                    </a:p>
                    <a:p>
                      <a:endParaRPr lang="en-US" sz="1600" b="1" baseline="20000" dirty="0">
                        <a:solidFill>
                          <a:srgbClr val="000000"/>
                        </a:solidFill>
                        <a:latin typeface="Arial" panose="020B0604020202020204" pitchFamily="34" charset="0"/>
                        <a:cs typeface="Arial" panose="020B0604020202020204" pitchFamily="34" charset="0"/>
                      </a:endParaRPr>
                    </a:p>
                  </a:txBody>
                  <a:tcPr marT="45722" marB="45722" anchor="ctr"/>
                </a:tc>
                <a:tc>
                  <a:txBody>
                    <a:bodyPr/>
                    <a:lstStyle/>
                    <a:p>
                      <a:pPr algn="ctr"/>
                      <a:r>
                        <a:rPr lang="en-US" sz="1600" b="1" dirty="0" smtClean="0">
                          <a:solidFill>
                            <a:srgbClr val="000000"/>
                          </a:solidFill>
                          <a:latin typeface="Arial" panose="020B0604020202020204" pitchFamily="34" charset="0"/>
                          <a:cs typeface="Arial" panose="020B0604020202020204" pitchFamily="34" charset="0"/>
                        </a:rPr>
                        <a:t>$40.5 million</a:t>
                      </a:r>
                    </a:p>
                  </a:txBody>
                  <a:tcPr marT="45722" marB="45722" anchor="ctr"/>
                </a:tc>
              </a:tr>
              <a:tr h="670225">
                <a:tc>
                  <a:txBody>
                    <a:bodyPr/>
                    <a:lstStyle/>
                    <a:p>
                      <a:pPr algn="l"/>
                      <a:r>
                        <a:rPr lang="en-US" sz="1600" b="1" baseline="0" dirty="0" smtClean="0">
                          <a:solidFill>
                            <a:srgbClr val="000000"/>
                          </a:solidFill>
                          <a:latin typeface="Arial" panose="020B0604020202020204" pitchFamily="34" charset="0"/>
                          <a:cs typeface="Arial" panose="020B0604020202020204" pitchFamily="34" charset="0"/>
                        </a:rPr>
                        <a:t>Impact Fee in first two years </a:t>
                      </a:r>
                      <a:r>
                        <a:rPr lang="en-US" sz="1600" b="1" baseline="30000" dirty="0" smtClean="0">
                          <a:solidFill>
                            <a:srgbClr val="000000"/>
                          </a:solidFill>
                          <a:latin typeface="Arial" panose="020B0604020202020204" pitchFamily="34" charset="0"/>
                          <a:cs typeface="Arial" panose="020B0604020202020204" pitchFamily="34" charset="0"/>
                        </a:rPr>
                        <a:t>5</a:t>
                      </a:r>
                      <a:endParaRPr lang="en-US" sz="1600" b="1" baseline="30000" dirty="0">
                        <a:solidFill>
                          <a:srgbClr val="000000"/>
                        </a:solidFill>
                        <a:latin typeface="Arial" panose="020B0604020202020204" pitchFamily="34" charset="0"/>
                        <a:cs typeface="Arial" panose="020B0604020202020204" pitchFamily="34" charset="0"/>
                      </a:endParaRPr>
                    </a:p>
                  </a:txBody>
                  <a:tcPr marT="45722" marB="45722" anchor="ctr"/>
                </a:tc>
                <a:tc>
                  <a:txBody>
                    <a:bodyPr/>
                    <a:lstStyle/>
                    <a:p>
                      <a:pPr algn="ctr"/>
                      <a:r>
                        <a:rPr lang="en-US" sz="1600" b="1" dirty="0" smtClean="0">
                          <a:solidFill>
                            <a:srgbClr val="000000"/>
                          </a:solidFill>
                          <a:latin typeface="Arial" panose="020B0604020202020204" pitchFamily="34" charset="0"/>
                          <a:cs typeface="Arial" panose="020B0604020202020204" pitchFamily="34" charset="0"/>
                        </a:rPr>
                        <a:t>&gt; $400 million</a:t>
                      </a:r>
                    </a:p>
                  </a:txBody>
                  <a:tcPr marT="45722" marB="45722" anchor="ctr"/>
                </a:tc>
              </a:tr>
            </a:tbl>
          </a:graphicData>
        </a:graphic>
      </p:graphicFrame>
      <p:sp>
        <p:nvSpPr>
          <p:cNvPr id="7" name="TextBox 6"/>
          <p:cNvSpPr txBox="1"/>
          <p:nvPr/>
        </p:nvSpPr>
        <p:spPr>
          <a:xfrm>
            <a:off x="134938" y="5334000"/>
            <a:ext cx="8833698" cy="938719"/>
          </a:xfrm>
          <a:prstGeom prst="rect">
            <a:avLst/>
          </a:prstGeom>
          <a:noFill/>
        </p:spPr>
        <p:txBody>
          <a:bodyPr wrap="square" rtlCol="0">
            <a:spAutoFit/>
          </a:bodyPr>
          <a:lstStyle/>
          <a:p>
            <a:r>
              <a:rPr lang="en-US" sz="1100" baseline="20000" dirty="0" smtClean="0">
                <a:solidFill>
                  <a:srgbClr val="464847"/>
                </a:solidFill>
                <a:latin typeface="Arial" panose="020B0604020202020204" pitchFamily="34" charset="0"/>
                <a:cs typeface="Arial" panose="020B0604020202020204" pitchFamily="34" charset="0"/>
              </a:rPr>
              <a:t>1</a:t>
            </a:r>
            <a:r>
              <a:rPr lang="en-US" sz="1100" dirty="0" smtClean="0">
                <a:solidFill>
                  <a:srgbClr val="464847"/>
                </a:solidFill>
                <a:latin typeface="Arial" panose="020B0604020202020204" pitchFamily="34" charset="0"/>
                <a:cs typeface="Arial" panose="020B0604020202020204" pitchFamily="34" charset="0"/>
              </a:rPr>
              <a:t> – Fox News, July 23, 2013</a:t>
            </a:r>
          </a:p>
          <a:p>
            <a:r>
              <a:rPr lang="en-US" sz="1100" baseline="30000" dirty="0" smtClean="0">
                <a:solidFill>
                  <a:srgbClr val="464847"/>
                </a:solidFill>
                <a:latin typeface="Arial" panose="020B0604020202020204" pitchFamily="34" charset="0"/>
                <a:cs typeface="Arial" panose="020B0604020202020204" pitchFamily="34" charset="0"/>
              </a:rPr>
              <a:t>2</a:t>
            </a:r>
            <a:r>
              <a:rPr lang="en-US" sz="1100" dirty="0" smtClean="0">
                <a:solidFill>
                  <a:srgbClr val="464847"/>
                </a:solidFill>
                <a:latin typeface="Arial" panose="020B0604020202020204" pitchFamily="34" charset="0"/>
                <a:cs typeface="Arial" panose="020B0604020202020204" pitchFamily="34" charset="0"/>
              </a:rPr>
              <a:t> –  On-going Survey of Marcellus Shale Coalition Members</a:t>
            </a:r>
          </a:p>
          <a:p>
            <a:r>
              <a:rPr lang="en-US" sz="1100" baseline="20000" dirty="0">
                <a:solidFill>
                  <a:srgbClr val="464847"/>
                </a:solidFill>
                <a:latin typeface="Arial" panose="020B0604020202020204" pitchFamily="34" charset="0"/>
                <a:cs typeface="Arial" panose="020B0604020202020204" pitchFamily="34" charset="0"/>
              </a:rPr>
              <a:t>3</a:t>
            </a:r>
            <a:r>
              <a:rPr lang="en-US" sz="1100" dirty="0">
                <a:solidFill>
                  <a:srgbClr val="464847"/>
                </a:solidFill>
                <a:latin typeface="Arial" panose="020B0604020202020204" pitchFamily="34" charset="0"/>
                <a:cs typeface="Arial" panose="020B0604020202020204" pitchFamily="34" charset="0"/>
              </a:rPr>
              <a:t> – Pennsylvania Department of Conservation and Natural </a:t>
            </a:r>
            <a:r>
              <a:rPr lang="en-US" sz="1100" dirty="0" smtClean="0">
                <a:solidFill>
                  <a:srgbClr val="464847"/>
                </a:solidFill>
                <a:latin typeface="Arial" panose="020B0604020202020204" pitchFamily="34" charset="0"/>
                <a:cs typeface="Arial" panose="020B0604020202020204" pitchFamily="34" charset="0"/>
              </a:rPr>
              <a:t>Resources, 2013</a:t>
            </a:r>
            <a:endParaRPr lang="en-US" sz="1100" dirty="0">
              <a:solidFill>
                <a:srgbClr val="464847"/>
              </a:solidFill>
              <a:latin typeface="Arial" panose="020B0604020202020204" pitchFamily="34" charset="0"/>
              <a:cs typeface="Arial" panose="020B0604020202020204" pitchFamily="34" charset="0"/>
            </a:endParaRPr>
          </a:p>
          <a:p>
            <a:r>
              <a:rPr lang="en-US" sz="1100" baseline="20000" dirty="0">
                <a:solidFill>
                  <a:srgbClr val="464847"/>
                </a:solidFill>
                <a:latin typeface="Arial" panose="020B0604020202020204" pitchFamily="34" charset="0"/>
                <a:cs typeface="Arial" panose="020B0604020202020204" pitchFamily="34" charset="0"/>
              </a:rPr>
              <a:t>4</a:t>
            </a:r>
            <a:r>
              <a:rPr lang="en-US" sz="1100" dirty="0" smtClean="0">
                <a:solidFill>
                  <a:srgbClr val="464847"/>
                </a:solidFill>
                <a:latin typeface="Arial" panose="020B0604020202020204" pitchFamily="34" charset="0"/>
                <a:cs typeface="Arial" panose="020B0604020202020204" pitchFamily="34" charset="0"/>
              </a:rPr>
              <a:t> – Pennsylvania Department of Environmental Protection, 2013</a:t>
            </a:r>
          </a:p>
          <a:p>
            <a:r>
              <a:rPr lang="en-US" sz="1100" baseline="30000" dirty="0">
                <a:solidFill>
                  <a:srgbClr val="464847"/>
                </a:solidFill>
                <a:latin typeface="Arial" panose="020B0604020202020204" pitchFamily="34" charset="0"/>
                <a:cs typeface="Arial" panose="020B0604020202020204" pitchFamily="34" charset="0"/>
              </a:rPr>
              <a:t>5</a:t>
            </a:r>
            <a:r>
              <a:rPr lang="en-US" sz="1100" dirty="0" smtClean="0">
                <a:solidFill>
                  <a:srgbClr val="464847"/>
                </a:solidFill>
                <a:latin typeface="Arial" panose="020B0604020202020204" pitchFamily="34" charset="0"/>
                <a:cs typeface="Arial" panose="020B0604020202020204" pitchFamily="34" charset="0"/>
              </a:rPr>
              <a:t> – Pennsylvania Public Utility Commission (2007-2011 grandfathered wells plus 2012 assessment) </a:t>
            </a:r>
            <a:endParaRPr lang="en-US" sz="1100" dirty="0">
              <a:solidFill>
                <a:srgbClr val="46484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0568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839200" cy="948829"/>
          </a:xfrm>
        </p:spPr>
        <p:txBody>
          <a:bodyPr>
            <a:normAutofit/>
          </a:bodyPr>
          <a:lstStyle/>
          <a:p>
            <a:pPr algn="r"/>
            <a:r>
              <a:rPr lang="en-US" sz="2400" b="1" dirty="0" smtClean="0">
                <a:solidFill>
                  <a:schemeClr val="bg1"/>
                </a:solidFill>
                <a:latin typeface="Arial" panose="020B0604020202020204" pitchFamily="34" charset="0"/>
                <a:cs typeface="Arial" panose="020B0604020202020204" pitchFamily="34" charset="0"/>
              </a:rPr>
              <a:t>Impact Fee Revenue Allocations</a:t>
            </a:r>
            <a:endParaRPr lang="en-US" sz="2400" b="1" dirty="0">
              <a:solidFill>
                <a:schemeClr val="bg1"/>
              </a:solidFill>
              <a:latin typeface="Arial" panose="020B0604020202020204" pitchFamily="34" charset="0"/>
              <a:cs typeface="Arial" panose="020B0604020202020204" pitchFamily="34" charset="0"/>
            </a:endParaRPr>
          </a:p>
        </p:txBody>
      </p:sp>
      <p:graphicFrame>
        <p:nvGraphicFramePr>
          <p:cNvPr id="6" name="Chart 5"/>
          <p:cNvGraphicFramePr>
            <a:graphicFrameLocks/>
          </p:cNvGraphicFramePr>
          <p:nvPr>
            <p:extLst/>
          </p:nvPr>
        </p:nvGraphicFramePr>
        <p:xfrm>
          <a:off x="0" y="990600"/>
          <a:ext cx="90678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41007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839200" cy="948829"/>
          </a:xfrm>
        </p:spPr>
        <p:txBody>
          <a:bodyPr>
            <a:normAutofit/>
          </a:bodyPr>
          <a:lstStyle/>
          <a:p>
            <a:pPr algn="r"/>
            <a:r>
              <a:rPr lang="en-US" sz="2400" b="1" dirty="0" smtClean="0">
                <a:solidFill>
                  <a:schemeClr val="bg1"/>
                </a:solidFill>
                <a:latin typeface="Arial" panose="020B0604020202020204" pitchFamily="34" charset="0"/>
                <a:cs typeface="Arial" panose="020B0604020202020204" pitchFamily="34" charset="0"/>
              </a:rPr>
              <a:t>Revenue to Local Government</a:t>
            </a:r>
            <a:endParaRPr lang="en-US" sz="2400" b="1" dirty="0">
              <a:solidFill>
                <a:schemeClr val="bg1"/>
              </a:solidFill>
              <a:latin typeface="Arial" panose="020B0604020202020204" pitchFamily="34" charset="0"/>
              <a:cs typeface="Arial" panose="020B0604020202020204" pitchFamily="34" charset="0"/>
            </a:endParaRPr>
          </a:p>
        </p:txBody>
      </p:sp>
      <p:graphicFrame>
        <p:nvGraphicFramePr>
          <p:cNvPr id="6" name="Chart 5"/>
          <p:cNvGraphicFramePr>
            <a:graphicFrameLocks/>
          </p:cNvGraphicFramePr>
          <p:nvPr>
            <p:extLst/>
          </p:nvPr>
        </p:nvGraphicFramePr>
        <p:xfrm>
          <a:off x="258924" y="948827"/>
          <a:ext cx="8737592" cy="548146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6043352"/>
            <a:ext cx="4800600" cy="253916"/>
          </a:xfrm>
          <a:prstGeom prst="rect">
            <a:avLst/>
          </a:prstGeom>
          <a:noFill/>
        </p:spPr>
        <p:txBody>
          <a:bodyPr wrap="square" rtlCol="0">
            <a:spAutoFit/>
          </a:bodyPr>
          <a:lstStyle/>
          <a:p>
            <a:r>
              <a:rPr lang="en-US" sz="1000" dirty="0" smtClean="0">
                <a:solidFill>
                  <a:schemeClr val="accent1"/>
                </a:solidFill>
              </a:rPr>
              <a:t>Excludes Housing Affordability and Rehabilitation Fund</a:t>
            </a:r>
            <a:endParaRPr lang="en-US" sz="1000" dirty="0">
              <a:solidFill>
                <a:schemeClr val="accent1"/>
              </a:solidFill>
            </a:endParaRPr>
          </a:p>
        </p:txBody>
      </p:sp>
    </p:spTree>
    <p:extLst>
      <p:ext uri="{BB962C8B-B14F-4D97-AF65-F5344CB8AC3E}">
        <p14:creationId xmlns:p14="http://schemas.microsoft.com/office/powerpoint/2010/main" val="2151389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948829"/>
          </a:xfrm>
        </p:spPr>
        <p:txBody>
          <a:bodyPr>
            <a:normAutofit/>
          </a:bodyPr>
          <a:lstStyle/>
          <a:p>
            <a:pPr algn="r"/>
            <a:r>
              <a:rPr lang="en-US" sz="2400" b="1" dirty="0">
                <a:solidFill>
                  <a:schemeClr val="bg1"/>
                </a:solidFill>
                <a:latin typeface="Arial" panose="020B0604020202020204" pitchFamily="34" charset="0"/>
                <a:cs typeface="Arial" panose="020B0604020202020204" pitchFamily="34" charset="0"/>
              </a:rPr>
              <a:t>I</a:t>
            </a:r>
            <a:r>
              <a:rPr lang="en-US" sz="2400" b="1" dirty="0" smtClean="0">
                <a:solidFill>
                  <a:schemeClr val="bg1"/>
                </a:solidFill>
                <a:latin typeface="Arial" panose="020B0604020202020204" pitchFamily="34" charset="0"/>
                <a:cs typeface="Arial" panose="020B0604020202020204" pitchFamily="34" charset="0"/>
              </a:rPr>
              <a:t>mpact Fee Top 10 Earning Counties </a:t>
            </a:r>
            <a:endParaRPr lang="en-US" sz="2400" b="1" dirty="0">
              <a:solidFill>
                <a:schemeClr val="bg1"/>
              </a:solidFill>
              <a:latin typeface="Arial" panose="020B0604020202020204" pitchFamily="34" charset="0"/>
              <a:cs typeface="Arial" panose="020B0604020202020204" pitchFamily="34" charset="0"/>
            </a:endParaRPr>
          </a:p>
        </p:txBody>
      </p:sp>
      <p:graphicFrame>
        <p:nvGraphicFramePr>
          <p:cNvPr id="8" name="Chart 7"/>
          <p:cNvGraphicFramePr>
            <a:graphicFrameLocks/>
          </p:cNvGraphicFramePr>
          <p:nvPr>
            <p:extLst/>
          </p:nvPr>
        </p:nvGraphicFramePr>
        <p:xfrm>
          <a:off x="152400" y="914400"/>
          <a:ext cx="8866821" cy="56138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70198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50813"/>
            <a:ext cx="8763000" cy="946150"/>
          </a:xfrm>
        </p:spPr>
        <p:txBody>
          <a:bodyPr>
            <a:normAutofit/>
          </a:bodyPr>
          <a:lstStyle/>
          <a:p>
            <a:pPr algn="r"/>
            <a:r>
              <a:rPr lang="en-US" sz="2400" b="1" dirty="0" smtClean="0">
                <a:solidFill>
                  <a:schemeClr val="bg1"/>
                </a:solidFill>
                <a:latin typeface="Arial" panose="020B0604020202020204" pitchFamily="34" charset="0"/>
                <a:cs typeface="Arial" pitchFamily="34" charset="0"/>
              </a:rPr>
              <a:t>Savings for Consumers</a:t>
            </a:r>
          </a:p>
        </p:txBody>
      </p:sp>
      <p:pic>
        <p:nvPicPr>
          <p:cNvPr id="6146" name="Picture 2" descr="C:\Users\sforde\Desktop\Rate Chang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963" y="982661"/>
            <a:ext cx="3022629" cy="5265739"/>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25900" y="1261165"/>
            <a:ext cx="4168036" cy="4801314"/>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000000"/>
                </a:solidFill>
                <a:latin typeface="Arial" panose="020B0604020202020204" pitchFamily="34" charset="0"/>
                <a:cs typeface="Arial" panose="020B0604020202020204" pitchFamily="34" charset="0"/>
              </a:rPr>
              <a:t>Heating</a:t>
            </a:r>
          </a:p>
          <a:p>
            <a:pPr marL="800100" lvl="1" indent="-342900">
              <a:buFont typeface="Arial" pitchFamily="34" charset="0"/>
              <a:buChar char="•"/>
            </a:pPr>
            <a:r>
              <a:rPr lang="en-US" sz="2000" u="sng" dirty="0" smtClean="0">
                <a:solidFill>
                  <a:srgbClr val="000000"/>
                </a:solidFill>
                <a:latin typeface="Arial" panose="020B0604020202020204" pitchFamily="34" charset="0"/>
                <a:cs typeface="Arial" panose="020B0604020202020204" pitchFamily="34" charset="0"/>
              </a:rPr>
              <a:t>EIA</a:t>
            </a:r>
            <a:r>
              <a:rPr lang="en-US" sz="2000" dirty="0" smtClean="0">
                <a:solidFill>
                  <a:srgbClr val="000000"/>
                </a:solidFill>
                <a:latin typeface="Arial" panose="020B0604020202020204" pitchFamily="34" charset="0"/>
                <a:cs typeface="Arial" panose="020B0604020202020204" pitchFamily="34" charset="0"/>
              </a:rPr>
              <a:t>: Family </a:t>
            </a:r>
            <a:r>
              <a:rPr lang="en-US" sz="2000" dirty="0">
                <a:solidFill>
                  <a:srgbClr val="000000"/>
                </a:solidFill>
                <a:latin typeface="Arial" panose="020B0604020202020204" pitchFamily="34" charset="0"/>
                <a:cs typeface="Arial" panose="020B0604020202020204" pitchFamily="34" charset="0"/>
              </a:rPr>
              <a:t>of four in an </a:t>
            </a:r>
            <a:r>
              <a:rPr lang="en-US" sz="2000" dirty="0" smtClean="0">
                <a:solidFill>
                  <a:srgbClr val="000000"/>
                </a:solidFill>
                <a:latin typeface="Arial" panose="020B0604020202020204" pitchFamily="34" charset="0"/>
                <a:cs typeface="Arial" panose="020B0604020202020204" pitchFamily="34" charset="0"/>
              </a:rPr>
              <a:t>1,800 sq. ft. </a:t>
            </a:r>
            <a:r>
              <a:rPr lang="en-US" sz="2000" dirty="0">
                <a:solidFill>
                  <a:srgbClr val="000000"/>
                </a:solidFill>
                <a:latin typeface="Arial" panose="020B0604020202020204" pitchFamily="34" charset="0"/>
                <a:cs typeface="Arial" panose="020B0604020202020204" pitchFamily="34" charset="0"/>
              </a:rPr>
              <a:t>home can save about $1,500 a </a:t>
            </a:r>
            <a:r>
              <a:rPr lang="en-US" sz="2000" dirty="0" smtClean="0">
                <a:solidFill>
                  <a:srgbClr val="000000"/>
                </a:solidFill>
                <a:latin typeface="Arial" panose="020B0604020202020204" pitchFamily="34" charset="0"/>
                <a:cs typeface="Arial" panose="020B0604020202020204" pitchFamily="34" charset="0"/>
              </a:rPr>
              <a:t>year, or 60%, </a:t>
            </a:r>
            <a:r>
              <a:rPr lang="en-US" sz="2000" dirty="0">
                <a:solidFill>
                  <a:srgbClr val="000000"/>
                </a:solidFill>
                <a:latin typeface="Arial" panose="020B0604020202020204" pitchFamily="34" charset="0"/>
                <a:cs typeface="Arial" panose="020B0604020202020204" pitchFamily="34" charset="0"/>
              </a:rPr>
              <a:t>by switching to gas.</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endParaRPr lang="en-US" sz="2400" dirty="0" smtClean="0">
              <a:solidFill>
                <a:srgbClr val="000000"/>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smtClean="0">
                <a:solidFill>
                  <a:srgbClr val="000000"/>
                </a:solidFill>
                <a:latin typeface="Arial" panose="020B0604020202020204" pitchFamily="34" charset="0"/>
                <a:cs typeface="Arial" panose="020B0604020202020204" pitchFamily="34" charset="0"/>
              </a:rPr>
              <a:t>Electricity</a:t>
            </a:r>
          </a:p>
          <a:p>
            <a:pPr marL="342900" indent="-342900">
              <a:buFont typeface="Arial" pitchFamily="34" charset="0"/>
              <a:buChar char="•"/>
            </a:pPr>
            <a:endParaRPr lang="en-US" sz="2400" dirty="0" smtClean="0">
              <a:solidFill>
                <a:srgbClr val="000000"/>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smtClean="0">
                <a:solidFill>
                  <a:srgbClr val="000000"/>
                </a:solidFill>
                <a:latin typeface="Arial" panose="020B0604020202020204" pitchFamily="34" charset="0"/>
                <a:cs typeface="Arial" panose="020B0604020202020204" pitchFamily="34" charset="0"/>
              </a:rPr>
              <a:t>Natural gas vehicles</a:t>
            </a:r>
          </a:p>
          <a:p>
            <a:pPr marL="342900" indent="-342900">
              <a:buFont typeface="Arial" pitchFamily="34" charset="0"/>
              <a:buChar char="•"/>
            </a:pPr>
            <a:endParaRPr lang="en-US" sz="2400" dirty="0" smtClean="0">
              <a:solidFill>
                <a:srgbClr val="000000"/>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smtClean="0">
                <a:solidFill>
                  <a:srgbClr val="000000"/>
                </a:solidFill>
                <a:latin typeface="Arial" panose="020B0604020202020204" pitchFamily="34" charset="0"/>
                <a:cs typeface="Arial" panose="020B0604020202020204" pitchFamily="34" charset="0"/>
              </a:rPr>
              <a:t>Consumer products</a:t>
            </a:r>
          </a:p>
          <a:p>
            <a:pPr marL="342900" indent="-342900">
              <a:buFont typeface="Arial" pitchFamily="34" charset="0"/>
              <a:buChar char="•"/>
            </a:pPr>
            <a:endParaRPr lang="en-US" sz="2400" dirty="0" smtClean="0">
              <a:solidFill>
                <a:srgbClr val="000000"/>
              </a:solidFill>
              <a:latin typeface="Arial" panose="020B0604020202020204" pitchFamily="34" charset="0"/>
              <a:cs typeface="Arial" panose="020B0604020202020204" pitchFamily="34" charset="0"/>
            </a:endParaRPr>
          </a:p>
          <a:p>
            <a:pPr marL="342900" indent="-342900">
              <a:buFont typeface="Arial" pitchFamily="34" charset="0"/>
              <a:buChar char="•"/>
            </a:pPr>
            <a:endParaRPr lang="en-US" sz="2400" dirty="0">
              <a:solidFill>
                <a:srgbClr val="000000"/>
              </a:solidFill>
              <a:latin typeface="Arial" panose="020B0604020202020204" pitchFamily="34" charset="0"/>
              <a:cs typeface="Arial" panose="020B0604020202020204" pitchFamily="34" charset="0"/>
            </a:endParaRPr>
          </a:p>
          <a:p>
            <a:r>
              <a:rPr lang="en-US" sz="1000" i="1" dirty="0" smtClean="0">
                <a:solidFill>
                  <a:srgbClr val="000000"/>
                </a:solidFill>
                <a:latin typeface="Arial" panose="020B0604020202020204" pitchFamily="34" charset="0"/>
                <a:cs typeface="Arial" panose="020B0604020202020204" pitchFamily="34" charset="0"/>
              </a:rPr>
              <a:t>Source: Philadelphia Inquirer, May 19, 2013</a:t>
            </a:r>
            <a:endParaRPr lang="en-US" sz="1000" i="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39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4"/>
          <p:cNvSpPr txBox="1">
            <a:spLocks noChangeArrowheads="1"/>
          </p:cNvSpPr>
          <p:nvPr/>
        </p:nvSpPr>
        <p:spPr bwMode="auto">
          <a:xfrm>
            <a:off x="196948" y="2819400"/>
            <a:ext cx="87184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b="1" i="1" dirty="0" smtClean="0">
                <a:solidFill>
                  <a:schemeClr val="tx2"/>
                </a:solidFill>
              </a:rPr>
              <a:t>Natural Gas Resource Development</a:t>
            </a:r>
            <a:r>
              <a:rPr lang="en-US" sz="3600" b="1" i="1" dirty="0">
                <a:solidFill>
                  <a:schemeClr val="tx2"/>
                </a:solidFill>
              </a:rPr>
              <a:t/>
            </a:r>
            <a:br>
              <a:rPr lang="en-US" sz="3600" b="1" i="1" dirty="0">
                <a:solidFill>
                  <a:schemeClr val="tx2"/>
                </a:solidFill>
              </a:rPr>
            </a:br>
            <a:r>
              <a:rPr lang="en-US" b="1" dirty="0" smtClean="0">
                <a:solidFill>
                  <a:schemeClr val="tx2"/>
                </a:solidFill>
              </a:rPr>
              <a:t>February 19, 2014</a:t>
            </a:r>
            <a:endParaRPr lang="en-US" b="1" dirty="0">
              <a:solidFill>
                <a:schemeClr val="tx2"/>
              </a:solidFill>
            </a:endParaRPr>
          </a:p>
        </p:txBody>
      </p:sp>
    </p:spTree>
    <p:extLst>
      <p:ext uri="{BB962C8B-B14F-4D97-AF65-F5344CB8AC3E}">
        <p14:creationId xmlns:p14="http://schemas.microsoft.com/office/powerpoint/2010/main" val="6790435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799" cy="914400"/>
          </a:xfrm>
        </p:spPr>
        <p:txBody>
          <a:bodyPr>
            <a:normAutofit/>
          </a:bodyPr>
          <a:lstStyle/>
          <a:p>
            <a:pPr algn="r"/>
            <a:r>
              <a:rPr lang="en-US" sz="2400" dirty="0" smtClean="0">
                <a:latin typeface="Arial" panose="020B0604020202020204" pitchFamily="34" charset="0"/>
                <a:cs typeface="Arial" panose="020B0604020202020204" pitchFamily="34" charset="0"/>
              </a:rPr>
              <a:t>Natural Gas Job Phase</a:t>
            </a:r>
            <a:endParaRPr lang="en-US" sz="24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nvPr>
        </p:nvGraphicFramePr>
        <p:xfrm>
          <a:off x="95003" y="1014608"/>
          <a:ext cx="9048996" cy="5523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2260437" y="6128612"/>
            <a:ext cx="3151497" cy="40997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5670769" y="5408892"/>
            <a:ext cx="3151497" cy="7495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en-US" sz="1600" dirty="0" smtClean="0">
                <a:latin typeface="Arial" panose="020B0604020202020204" pitchFamily="34" charset="0"/>
                <a:cs typeface="Arial" panose="020B0604020202020204" pitchFamily="34" charset="0"/>
              </a:rPr>
              <a:t>NG Marketers</a:t>
            </a:r>
            <a:r>
              <a:rPr lang="en-US" sz="1600" kern="1200" dirty="0" smtClean="0">
                <a:latin typeface="Arial" panose="020B0604020202020204" pitchFamily="34" charset="0"/>
                <a:cs typeface="Arial" panose="020B0604020202020204" pitchFamily="34" charset="0"/>
              </a:rPr>
              <a:t>, commodity traders, logistics, storage, accounting, risk management </a:t>
            </a:r>
            <a:endParaRPr lang="en-US" sz="1600" kern="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332928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134938" y="1966125"/>
          <a:ext cx="3327400" cy="3308872"/>
        </p:xfrm>
        <a:graphic>
          <a:graphicData uri="http://schemas.openxmlformats.org/drawingml/2006/table">
            <a:tbl>
              <a:tblPr firstRow="1" bandRow="1">
                <a:tableStyleId>{5C22544A-7EE6-4342-B048-85BDC9FD1C3A}</a:tableStyleId>
              </a:tblPr>
              <a:tblGrid>
                <a:gridCol w="3327400"/>
              </a:tblGrid>
              <a:tr h="3308872">
                <a:tc>
                  <a:txBody>
                    <a:bodyPr/>
                    <a:lstStyle/>
                    <a:p>
                      <a:r>
                        <a:rPr lang="en-US" sz="2000" b="1" i="0" u="sng" kern="1200" baseline="0" dirty="0" smtClean="0">
                          <a:solidFill>
                            <a:schemeClr val="lt1"/>
                          </a:solidFill>
                          <a:latin typeface="Arial" panose="020B0604020202020204" pitchFamily="34" charset="0"/>
                          <a:ea typeface="+mn-ea"/>
                          <a:cs typeface="Arial" panose="020B0604020202020204" pitchFamily="34" charset="0"/>
                        </a:rPr>
                        <a:t>Fast Facts</a:t>
                      </a:r>
                    </a:p>
                    <a:p>
                      <a:endParaRPr lang="en-US" sz="1400" b="0" i="0" kern="1200" baseline="0" dirty="0" smtClean="0">
                        <a:solidFill>
                          <a:schemeClr val="lt1"/>
                        </a:solidFill>
                        <a:latin typeface="Arial" panose="020B0604020202020204" pitchFamily="34" charset="0"/>
                        <a:ea typeface="+mn-ea"/>
                        <a:cs typeface="Arial" panose="020B0604020202020204" pitchFamily="34" charset="0"/>
                      </a:endParaRPr>
                    </a:p>
                    <a:p>
                      <a:pPr marL="342900" indent="-342900">
                        <a:buFont typeface="Wingdings" pitchFamily="2" charset="2"/>
                        <a:buChar char="ü"/>
                      </a:pPr>
                      <a:r>
                        <a:rPr lang="en-US" sz="2000" b="1" kern="1200" baseline="0" dirty="0" smtClean="0">
                          <a:solidFill>
                            <a:schemeClr val="lt1"/>
                          </a:solidFill>
                          <a:latin typeface="Arial" panose="020B0604020202020204" pitchFamily="34" charset="0"/>
                          <a:ea typeface="+mn-ea"/>
                          <a:cs typeface="Arial" panose="020B0604020202020204" pitchFamily="34" charset="0"/>
                        </a:rPr>
                        <a:t>$7+ million investment to produce each well</a:t>
                      </a:r>
                    </a:p>
                    <a:p>
                      <a:pPr marL="0" marR="0" indent="0" algn="l" defTabSz="457200" rtl="0" eaLnBrk="1" fontAlgn="auto" latinLnBrk="0" hangingPunct="1">
                        <a:lnSpc>
                          <a:spcPct val="100000"/>
                        </a:lnSpc>
                        <a:spcBef>
                          <a:spcPts val="0"/>
                        </a:spcBef>
                        <a:spcAft>
                          <a:spcPts val="0"/>
                        </a:spcAft>
                        <a:buClrTx/>
                        <a:buSzTx/>
                        <a:buFont typeface="Wingdings" pitchFamily="2" charset="2"/>
                        <a:buNone/>
                        <a:tabLst/>
                        <a:defRPr/>
                      </a:pPr>
                      <a:endParaRPr lang="en-US" sz="1400" b="0" kern="1200" baseline="0" dirty="0" smtClean="0">
                        <a:solidFill>
                          <a:schemeClr val="lt1"/>
                        </a:solidFill>
                        <a:latin typeface="Arial" panose="020B0604020202020204" pitchFamily="34" charset="0"/>
                        <a:ea typeface="+mn-ea"/>
                        <a:cs typeface="Arial" panose="020B0604020202020204" pitchFamily="34" charset="0"/>
                      </a:endParaRPr>
                    </a:p>
                    <a:p>
                      <a:pPr marL="342900" indent="-342900">
                        <a:buFont typeface="Wingdings" pitchFamily="2" charset="2"/>
                        <a:buChar char="ü"/>
                      </a:pPr>
                      <a:r>
                        <a:rPr lang="en-US" sz="2000" b="1" kern="1200" baseline="0" dirty="0" smtClean="0">
                          <a:solidFill>
                            <a:schemeClr val="lt1"/>
                          </a:solidFill>
                          <a:latin typeface="Arial" panose="020B0604020202020204" pitchFamily="34" charset="0"/>
                          <a:ea typeface="+mn-ea"/>
                          <a:cs typeface="Arial" panose="020B0604020202020204" pitchFamily="34" charset="0"/>
                        </a:rPr>
                        <a:t>400+ individuals within nearly 150 different occupations needed to complete and produce gas from a Marcellus well </a:t>
                      </a:r>
                      <a:r>
                        <a:rPr lang="en-US" sz="2000" b="0" kern="1200" baseline="0" dirty="0" smtClean="0">
                          <a:solidFill>
                            <a:schemeClr val="lt1"/>
                          </a:solidFill>
                          <a:latin typeface="Arial" panose="020B0604020202020204" pitchFamily="34" charset="0"/>
                          <a:ea typeface="+mn-ea"/>
                          <a:cs typeface="Arial" panose="020B0604020202020204" pitchFamily="34" charset="0"/>
                        </a:rPr>
                        <a:t>(MSETC, 2010)</a:t>
                      </a:r>
                    </a:p>
                  </a:txBody>
                  <a:tcPr marL="91432" marR="91432" marT="45713" marB="45713"/>
                </a:tc>
              </a:tr>
            </a:tbl>
          </a:graphicData>
        </a:graphic>
      </p:graphicFrame>
      <p:sp>
        <p:nvSpPr>
          <p:cNvPr id="6" name="Title 1"/>
          <p:cNvSpPr>
            <a:spLocks noGrp="1"/>
          </p:cNvSpPr>
          <p:nvPr>
            <p:ph type="title"/>
          </p:nvPr>
        </p:nvSpPr>
        <p:spPr>
          <a:xfrm>
            <a:off x="0" y="0"/>
            <a:ext cx="8739963" cy="882650"/>
          </a:xfrm>
        </p:spPr>
        <p:txBody>
          <a:bodyPr rtlCol="0">
            <a:normAutofit/>
          </a:bodyPr>
          <a:lstStyle/>
          <a:p>
            <a:pPr algn="r" eaLnBrk="1" fontAlgn="auto" hangingPunct="1">
              <a:spcAft>
                <a:spcPts val="0"/>
              </a:spcAft>
              <a:defRPr/>
            </a:pPr>
            <a:r>
              <a:rPr lang="en-US" sz="2400" b="1" dirty="0" smtClean="0">
                <a:solidFill>
                  <a:schemeClr val="bg1"/>
                </a:solidFill>
                <a:latin typeface="Arial" panose="020B0604020202020204" pitchFamily="34" charset="0"/>
                <a:ea typeface="Calibri" pitchFamily="34" charset="0"/>
                <a:cs typeface="Arial" panose="020B0604020202020204" pitchFamily="34" charset="0"/>
              </a:rPr>
              <a:t>Marcellus Multiplier</a:t>
            </a:r>
          </a:p>
        </p:txBody>
      </p:sp>
      <p:pic>
        <p:nvPicPr>
          <p:cNvPr id="2050" name="Picture 2" descr="C:\Users\sforde\Desktop\Supply Ch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011" y="1439512"/>
            <a:ext cx="5648989" cy="436209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3965944" y="2424223"/>
            <a:ext cx="903768" cy="8718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965944" y="3912781"/>
            <a:ext cx="903768" cy="935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5486399" y="4954773"/>
            <a:ext cx="14890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7559749" y="3912781"/>
            <a:ext cx="1180214" cy="10419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7586330" y="2424223"/>
            <a:ext cx="1073888" cy="8718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98256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1" y="0"/>
            <a:ext cx="8839201" cy="968375"/>
          </a:xfrm>
        </p:spPr>
        <p:txBody>
          <a:bodyPr>
            <a:noAutofit/>
          </a:bodyPr>
          <a:lstStyle/>
          <a:p>
            <a:pPr algn="r" eaLnBrk="1" hangingPunct="1"/>
            <a:r>
              <a:rPr lang="en-US" sz="2400" dirty="0" smtClean="0">
                <a:latin typeface="Arial  "/>
                <a:cs typeface="Arial" pitchFamily="34" charset="0"/>
                <a:sym typeface="Calibri" pitchFamily="34" charset="0"/>
              </a:rPr>
              <a:t>Know the Law</a:t>
            </a:r>
          </a:p>
        </p:txBody>
      </p:sp>
      <p:sp>
        <p:nvSpPr>
          <p:cNvPr id="5123" name="Rectangle 5"/>
          <p:cNvSpPr>
            <a:spLocks noGrp="1" noChangeArrowheads="1"/>
          </p:cNvSpPr>
          <p:nvPr>
            <p:ph idx="1"/>
          </p:nvPr>
        </p:nvSpPr>
        <p:spPr>
          <a:xfrm>
            <a:off x="134939" y="1064711"/>
            <a:ext cx="8754228" cy="5400843"/>
          </a:xfrm>
        </p:spPr>
        <p:txBody>
          <a:bodyPr rtlCol="0">
            <a:normAutofit/>
          </a:bodyPr>
          <a:lstStyle/>
          <a:p>
            <a:pPr marL="0" indent="0">
              <a:buClr>
                <a:schemeClr val="accent1"/>
              </a:buClr>
              <a:buNone/>
            </a:pPr>
            <a:r>
              <a:rPr lang="en-US" dirty="0" smtClean="0">
                <a:solidFill>
                  <a:srgbClr val="000000"/>
                </a:solidFill>
                <a:latin typeface="Arial" panose="020B0604020202020204" pitchFamily="34" charset="0"/>
                <a:cs typeface="Arial" panose="020B0604020202020204" pitchFamily="34" charset="0"/>
              </a:rPr>
              <a:t>Act 13, §2316 </a:t>
            </a:r>
            <a:r>
              <a:rPr lang="en-US" dirty="0">
                <a:solidFill>
                  <a:srgbClr val="000000"/>
                </a:solidFill>
                <a:latin typeface="Arial" panose="020B0604020202020204" pitchFamily="34" charset="0"/>
                <a:cs typeface="Arial" panose="020B0604020202020204" pitchFamily="34" charset="0"/>
              </a:rPr>
              <a:t>– Small business participation </a:t>
            </a:r>
            <a:endParaRPr lang="en-US" sz="2000" dirty="0">
              <a:solidFill>
                <a:srgbClr val="000000"/>
              </a:solidFill>
              <a:latin typeface="Arial" panose="020B0604020202020204" pitchFamily="34" charset="0"/>
              <a:cs typeface="Arial" panose="020B0604020202020204" pitchFamily="34" charset="0"/>
            </a:endParaRPr>
          </a:p>
          <a:p>
            <a:pPr lvl="0">
              <a:buClr>
                <a:schemeClr val="accent1"/>
              </a:buClr>
            </a:pPr>
            <a:r>
              <a:rPr lang="en-US" sz="2200" dirty="0">
                <a:solidFill>
                  <a:srgbClr val="000000"/>
                </a:solidFill>
                <a:latin typeface="Arial" panose="020B0604020202020204" pitchFamily="34" charset="0"/>
                <a:cs typeface="Arial" panose="020B0604020202020204" pitchFamily="34" charset="0"/>
              </a:rPr>
              <a:t>Producers shall provide maximum practicable contracting opportunities for diverse small businesses, including minority, women and veteran-owned businesses. </a:t>
            </a:r>
          </a:p>
          <a:p>
            <a:pPr lvl="0">
              <a:buClr>
                <a:schemeClr val="accent1"/>
              </a:buClr>
            </a:pPr>
            <a:r>
              <a:rPr lang="en-US" sz="2200" dirty="0">
                <a:solidFill>
                  <a:srgbClr val="000000"/>
                </a:solidFill>
                <a:latin typeface="Arial" panose="020B0604020202020204" pitchFamily="34" charset="0"/>
                <a:cs typeface="Arial" panose="020B0604020202020204" pitchFamily="34" charset="0"/>
              </a:rPr>
              <a:t>Producers shall do the following: </a:t>
            </a:r>
          </a:p>
          <a:p>
            <a:pPr lvl="1">
              <a:buClr>
                <a:schemeClr val="accent1"/>
              </a:buClr>
            </a:pPr>
            <a:r>
              <a:rPr lang="en-US" sz="2000" dirty="0">
                <a:solidFill>
                  <a:srgbClr val="000000"/>
                </a:solidFill>
                <a:latin typeface="Arial" panose="020B0604020202020204" pitchFamily="34" charset="0"/>
                <a:cs typeface="Arial" panose="020B0604020202020204" pitchFamily="34" charset="0"/>
              </a:rPr>
              <a:t>Maintain a policy prohibiting discrimination in employment and contracting based on gender, race, creed or color </a:t>
            </a:r>
          </a:p>
          <a:p>
            <a:pPr lvl="1">
              <a:buClr>
                <a:schemeClr val="accent1"/>
              </a:buClr>
            </a:pPr>
            <a:r>
              <a:rPr lang="en-US" sz="2000" dirty="0">
                <a:solidFill>
                  <a:srgbClr val="000000"/>
                </a:solidFill>
                <a:latin typeface="Arial" panose="020B0604020202020204" pitchFamily="34" charset="0"/>
                <a:cs typeface="Arial" panose="020B0604020202020204" pitchFamily="34" charset="0"/>
              </a:rPr>
              <a:t>Use the Department of General Services’ Internet database to identify certified diverse small businesses </a:t>
            </a:r>
          </a:p>
          <a:p>
            <a:pPr lvl="1">
              <a:buClr>
                <a:schemeClr val="accent1"/>
              </a:buClr>
            </a:pPr>
            <a:r>
              <a:rPr lang="en-US" sz="2000" dirty="0">
                <a:solidFill>
                  <a:srgbClr val="000000"/>
                </a:solidFill>
                <a:latin typeface="Arial" panose="020B0604020202020204" pitchFamily="34" charset="0"/>
                <a:cs typeface="Arial" panose="020B0604020202020204" pitchFamily="34" charset="0"/>
              </a:rPr>
              <a:t>Respond to a survey conducted by the Department of General Services </a:t>
            </a:r>
          </a:p>
          <a:p>
            <a:pPr lvl="1">
              <a:buClr>
                <a:schemeClr val="accent1"/>
              </a:buClr>
            </a:pPr>
            <a:r>
              <a:rPr lang="en-US" sz="2000" dirty="0">
                <a:solidFill>
                  <a:srgbClr val="000000"/>
                </a:solidFill>
                <a:latin typeface="Arial" panose="020B0604020202020204" pitchFamily="34" charset="0"/>
                <a:cs typeface="Arial" panose="020B0604020202020204" pitchFamily="34" charset="0"/>
              </a:rPr>
              <a:t>Survey shall be sent to all producers within one year to report the producers’ efforts to provide maximum practicable contracting opportunities related to unconventional natural gas extraction for diverse, small business participation </a:t>
            </a:r>
          </a:p>
        </p:txBody>
      </p:sp>
    </p:spTree>
    <p:extLst>
      <p:ext uri="{BB962C8B-B14F-4D97-AF65-F5344CB8AC3E}">
        <p14:creationId xmlns:p14="http://schemas.microsoft.com/office/powerpoint/2010/main" val="193257067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57943" y="2667000"/>
            <a:ext cx="7010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prstClr val="white"/>
                </a:solidFill>
                <a:latin typeface="Arial" panose="020B0604020202020204" pitchFamily="34" charset="0"/>
                <a:cs typeface="Arial" panose="020B0604020202020204" pitchFamily="34" charset="0"/>
              </a:rPr>
              <a:t>THANK YOU</a:t>
            </a:r>
            <a:endParaRPr lang="en-US" dirty="0">
              <a:solidFill>
                <a:prstClr val="white"/>
              </a:solidFill>
              <a:latin typeface="Arial" panose="020B0604020202020204" pitchFamily="34" charset="0"/>
              <a:cs typeface="Arial" panose="020B0604020202020204" pitchFamily="34" charset="0"/>
            </a:endParaRPr>
          </a:p>
        </p:txBody>
      </p:sp>
      <p:sp>
        <p:nvSpPr>
          <p:cNvPr id="5" name="Subtitle 1"/>
          <p:cNvSpPr txBox="1">
            <a:spLocks/>
          </p:cNvSpPr>
          <p:nvPr/>
        </p:nvSpPr>
        <p:spPr>
          <a:xfrm>
            <a:off x="1368552" y="2667000"/>
            <a:ext cx="6400800" cy="1752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solidFill>
                  <a:srgbClr val="1F497D"/>
                </a:solidFill>
                <a:latin typeface="Arial" charset="0"/>
                <a:cs typeface="Arial" charset="0"/>
              </a:rPr>
              <a:t>The Economics of Shale Gas</a:t>
            </a:r>
          </a:p>
        </p:txBody>
      </p:sp>
    </p:spTree>
    <p:extLst>
      <p:ext uri="{BB962C8B-B14F-4D97-AF65-F5344CB8AC3E}">
        <p14:creationId xmlns:p14="http://schemas.microsoft.com/office/powerpoint/2010/main" val="11640575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788400" cy="469900"/>
          </a:xfrm>
        </p:spPr>
        <p:txBody>
          <a:bodyPr>
            <a:normAutofit/>
          </a:bodyPr>
          <a:lstStyle/>
          <a:p>
            <a:pPr algn="r"/>
            <a:r>
              <a:rPr lang="en-US" sz="2400" b="1" dirty="0" smtClean="0">
                <a:solidFill>
                  <a:schemeClr val="bg1"/>
                </a:solidFill>
                <a:latin typeface="Arial" panose="020B0604020202020204" pitchFamily="34" charset="0"/>
                <a:cs typeface="Arial" panose="020B0604020202020204" pitchFamily="34" charset="0"/>
              </a:rPr>
              <a:t>“Decoupling” of Oil and Gas Prices</a:t>
            </a:r>
            <a:endParaRPr lang="en-US" sz="2400" b="1" dirty="0">
              <a:solidFill>
                <a:schemeClr val="bg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7132"/>
          <a:stretch/>
        </p:blipFill>
        <p:spPr bwMode="auto">
          <a:xfrm>
            <a:off x="338199" y="1504863"/>
            <a:ext cx="8450201" cy="4197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8806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0" y="95250"/>
            <a:ext cx="8839200" cy="873125"/>
          </a:xfrm>
        </p:spPr>
        <p:txBody>
          <a:bodyPr>
            <a:noAutofit/>
          </a:bodyPr>
          <a:lstStyle/>
          <a:p>
            <a:pPr algn="r" eaLnBrk="1" hangingPunct="1"/>
            <a:r>
              <a:rPr lang="en-US" sz="2400" dirty="0" smtClean="0">
                <a:latin typeface="Arial  "/>
                <a:cs typeface="Arial" pitchFamily="34" charset="0"/>
                <a:sym typeface="Calibri" pitchFamily="34" charset="0"/>
              </a:rPr>
              <a:t>Clean, Abundant, and Versatile</a:t>
            </a:r>
          </a:p>
        </p:txBody>
      </p:sp>
      <p:sp>
        <p:nvSpPr>
          <p:cNvPr id="5123" name="Rectangle 5"/>
          <p:cNvSpPr>
            <a:spLocks noGrp="1" noChangeArrowheads="1"/>
          </p:cNvSpPr>
          <p:nvPr>
            <p:ph idx="1"/>
          </p:nvPr>
        </p:nvSpPr>
        <p:spPr>
          <a:xfrm>
            <a:off x="134939" y="1064712"/>
            <a:ext cx="8908853" cy="5107488"/>
          </a:xfrm>
        </p:spPr>
        <p:txBody>
          <a:bodyPr rtlCol="0">
            <a:normAutofit/>
          </a:bodyPr>
          <a:lstStyle/>
          <a:p>
            <a:pPr marL="0" lvl="0" indent="0">
              <a:lnSpc>
                <a:spcPct val="200000"/>
              </a:lnSpc>
              <a:spcBef>
                <a:spcPts val="0"/>
              </a:spcBef>
              <a:buClr>
                <a:schemeClr val="accent1"/>
              </a:buClr>
              <a:buFont typeface="+mj-lt"/>
              <a:buAutoNum type="arabicPeriod"/>
            </a:pPr>
            <a:r>
              <a:rPr lang="en-US" sz="2800" dirty="0" smtClean="0">
                <a:solidFill>
                  <a:srgbClr val="000000"/>
                </a:solidFill>
                <a:latin typeface="Arial" panose="020B0604020202020204" pitchFamily="34" charset="0"/>
                <a:cs typeface="Arial" panose="020B0604020202020204" pitchFamily="34" charset="0"/>
                <a:sym typeface="Calibri" pitchFamily="34" charset="0"/>
              </a:rPr>
              <a:t> Electricity generation, heating</a:t>
            </a:r>
          </a:p>
          <a:p>
            <a:pPr marL="0" lvl="0" indent="0">
              <a:lnSpc>
                <a:spcPct val="200000"/>
              </a:lnSpc>
              <a:spcBef>
                <a:spcPts val="0"/>
              </a:spcBef>
              <a:buClr>
                <a:schemeClr val="accent1"/>
              </a:buClr>
              <a:buFont typeface="+mj-lt"/>
              <a:buAutoNum type="arabicPeriod"/>
            </a:pPr>
            <a:r>
              <a:rPr lang="en-US" sz="2800" dirty="0" smtClean="0">
                <a:solidFill>
                  <a:srgbClr val="000000"/>
                </a:solidFill>
                <a:latin typeface="Arial" panose="020B0604020202020204" pitchFamily="34" charset="0"/>
                <a:cs typeface="Arial" panose="020B0604020202020204" pitchFamily="34" charset="0"/>
                <a:sym typeface="Calibri" pitchFamily="34" charset="0"/>
              </a:rPr>
              <a:t> Combined heat and power applications</a:t>
            </a:r>
          </a:p>
          <a:p>
            <a:pPr marL="0" lvl="0" indent="0">
              <a:lnSpc>
                <a:spcPct val="200000"/>
              </a:lnSpc>
              <a:spcBef>
                <a:spcPts val="0"/>
              </a:spcBef>
              <a:buClr>
                <a:schemeClr val="accent1"/>
              </a:buClr>
              <a:buFont typeface="+mj-lt"/>
              <a:buAutoNum type="arabicPeriod"/>
            </a:pPr>
            <a:r>
              <a:rPr lang="en-US" sz="2800" dirty="0" smtClean="0">
                <a:solidFill>
                  <a:srgbClr val="000000"/>
                </a:solidFill>
                <a:latin typeface="Arial" panose="020B0604020202020204" pitchFamily="34" charset="0"/>
                <a:cs typeface="Arial" panose="020B0604020202020204" pitchFamily="34" charset="0"/>
                <a:sym typeface="Calibri" pitchFamily="34" charset="0"/>
              </a:rPr>
              <a:t> Light and heavy duty transportation applications</a:t>
            </a:r>
          </a:p>
          <a:p>
            <a:pPr marL="0" lvl="0" indent="0">
              <a:lnSpc>
                <a:spcPct val="200000"/>
              </a:lnSpc>
              <a:spcBef>
                <a:spcPts val="0"/>
              </a:spcBef>
              <a:buClr>
                <a:schemeClr val="accent1"/>
              </a:buClr>
              <a:buFont typeface="+mj-lt"/>
              <a:buAutoNum type="arabicPeriod"/>
            </a:pPr>
            <a:r>
              <a:rPr lang="en-US" sz="2800" dirty="0" smtClean="0">
                <a:solidFill>
                  <a:srgbClr val="000000"/>
                </a:solidFill>
                <a:latin typeface="Arial" panose="020B0604020202020204" pitchFamily="34" charset="0"/>
                <a:cs typeface="Arial" panose="020B0604020202020204" pitchFamily="34" charset="0"/>
                <a:sym typeface="Calibri" pitchFamily="34" charset="0"/>
              </a:rPr>
              <a:t> Feedstock for industries and other liquids use</a:t>
            </a:r>
          </a:p>
          <a:p>
            <a:pPr marL="0" lvl="0" indent="0">
              <a:lnSpc>
                <a:spcPct val="200000"/>
              </a:lnSpc>
              <a:spcBef>
                <a:spcPts val="0"/>
              </a:spcBef>
              <a:buClr>
                <a:schemeClr val="accent1"/>
              </a:buClr>
              <a:buFont typeface="+mj-lt"/>
              <a:buAutoNum type="arabicPeriod"/>
            </a:pPr>
            <a:r>
              <a:rPr lang="en-US" sz="2800" dirty="0">
                <a:solidFill>
                  <a:srgbClr val="000000"/>
                </a:solidFill>
                <a:latin typeface="Arial" panose="020B0604020202020204" pitchFamily="34" charset="0"/>
                <a:cs typeface="Arial" panose="020B0604020202020204" pitchFamily="34" charset="0"/>
                <a:sym typeface="Calibri" pitchFamily="34" charset="0"/>
              </a:rPr>
              <a:t> </a:t>
            </a:r>
            <a:r>
              <a:rPr lang="en-US" sz="2800" dirty="0" smtClean="0">
                <a:solidFill>
                  <a:srgbClr val="000000"/>
                </a:solidFill>
                <a:latin typeface="Arial" panose="020B0604020202020204" pitchFamily="34" charset="0"/>
                <a:cs typeface="Arial" panose="020B0604020202020204" pitchFamily="34" charset="0"/>
                <a:sym typeface="Calibri" pitchFamily="34" charset="0"/>
              </a:rPr>
              <a:t>Exports</a:t>
            </a:r>
          </a:p>
          <a:p>
            <a:pPr lvl="0"/>
            <a:endParaRPr lang="en-US" dirty="0" smtClean="0">
              <a:latin typeface="Arial" panose="020B0604020202020204" pitchFamily="34" charset="0"/>
              <a:cs typeface="Arial" panose="020B0604020202020204" pitchFamily="34" charset="0"/>
              <a:sym typeface="Calibri" pitchFamily="34" charset="0"/>
            </a:endParaRPr>
          </a:p>
        </p:txBody>
      </p:sp>
    </p:spTree>
    <p:extLst>
      <p:ext uri="{BB962C8B-B14F-4D97-AF65-F5344CB8AC3E}">
        <p14:creationId xmlns:p14="http://schemas.microsoft.com/office/powerpoint/2010/main" val="24480797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839200" cy="469900"/>
          </a:xfrm>
        </p:spPr>
        <p:txBody>
          <a:bodyPr>
            <a:normAutofit/>
          </a:bodyPr>
          <a:lstStyle/>
          <a:p>
            <a:pPr algn="r"/>
            <a:r>
              <a:rPr lang="en-US" sz="2400" b="1" dirty="0" smtClean="0">
                <a:solidFill>
                  <a:schemeClr val="bg1"/>
                </a:solidFill>
                <a:latin typeface="Arial" panose="020B0604020202020204" pitchFamily="34" charset="0"/>
                <a:cs typeface="Arial" panose="020B0604020202020204" pitchFamily="34" charset="0"/>
              </a:rPr>
              <a:t>Energy Consumption Overview</a:t>
            </a:r>
            <a:endParaRPr lang="en-US" sz="2400" b="1" dirty="0">
              <a:solidFill>
                <a:schemeClr val="bg1"/>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467"/>
          <a:stretch/>
        </p:blipFill>
        <p:spPr bwMode="auto">
          <a:xfrm>
            <a:off x="1102058" y="1040641"/>
            <a:ext cx="7010400" cy="5211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6987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0" y="95250"/>
            <a:ext cx="8839200" cy="873125"/>
          </a:xfrm>
        </p:spPr>
        <p:txBody>
          <a:bodyPr>
            <a:noAutofit/>
          </a:bodyPr>
          <a:lstStyle/>
          <a:p>
            <a:pPr algn="r" eaLnBrk="1" hangingPunct="1"/>
            <a:r>
              <a:rPr lang="en-US" sz="2400" dirty="0" smtClean="0">
                <a:latin typeface="Arial  "/>
                <a:cs typeface="Arial" pitchFamily="34" charset="0"/>
                <a:sym typeface="Calibri" pitchFamily="34" charset="0"/>
              </a:rPr>
              <a:t>Clean, Abundant, and Versatile</a:t>
            </a:r>
          </a:p>
        </p:txBody>
      </p:sp>
      <p:sp>
        <p:nvSpPr>
          <p:cNvPr id="5123" name="Rectangle 5"/>
          <p:cNvSpPr>
            <a:spLocks noGrp="1" noChangeArrowheads="1"/>
          </p:cNvSpPr>
          <p:nvPr>
            <p:ph idx="1"/>
          </p:nvPr>
        </p:nvSpPr>
        <p:spPr>
          <a:xfrm>
            <a:off x="134939" y="1064712"/>
            <a:ext cx="8908853" cy="5107488"/>
          </a:xfrm>
        </p:spPr>
        <p:txBody>
          <a:bodyPr rtlCol="0">
            <a:noAutofit/>
          </a:bodyPr>
          <a:lstStyle/>
          <a:p>
            <a:pPr marL="0" lvl="0" indent="0">
              <a:lnSpc>
                <a:spcPct val="200000"/>
              </a:lnSpc>
              <a:spcBef>
                <a:spcPts val="0"/>
              </a:spcBef>
              <a:buClr>
                <a:schemeClr val="accent1"/>
              </a:buClr>
              <a:buFont typeface="+mj-lt"/>
              <a:buAutoNum type="arabicPeriod"/>
            </a:pPr>
            <a:r>
              <a:rPr lang="en-US" sz="2800" b="1" dirty="0" smtClean="0">
                <a:solidFill>
                  <a:srgbClr val="000000"/>
                </a:solidFill>
                <a:latin typeface="Arial" panose="020B0604020202020204" pitchFamily="34" charset="0"/>
                <a:cs typeface="Arial" panose="020B0604020202020204" pitchFamily="34" charset="0"/>
                <a:sym typeface="Calibri" pitchFamily="34" charset="0"/>
              </a:rPr>
              <a:t> Electricity generation, heating</a:t>
            </a:r>
          </a:p>
          <a:p>
            <a:pPr marL="0" lvl="0" indent="0">
              <a:lnSpc>
                <a:spcPct val="200000"/>
              </a:lnSpc>
              <a:spcBef>
                <a:spcPts val="0"/>
              </a:spcBef>
              <a:buClr>
                <a:schemeClr val="accent1"/>
              </a:buClr>
              <a:buFont typeface="+mj-lt"/>
              <a:buAutoNum type="arabicPeriod"/>
            </a:pPr>
            <a:r>
              <a:rPr lang="en-US" sz="2800" dirty="0" smtClean="0">
                <a:solidFill>
                  <a:schemeClr val="bg1">
                    <a:lumMod val="75000"/>
                  </a:schemeClr>
                </a:solidFill>
                <a:latin typeface="Arial" panose="020B0604020202020204" pitchFamily="34" charset="0"/>
                <a:cs typeface="Arial" panose="020B0604020202020204" pitchFamily="34" charset="0"/>
                <a:sym typeface="Calibri" pitchFamily="34" charset="0"/>
              </a:rPr>
              <a:t> Combined heat and power applications</a:t>
            </a:r>
          </a:p>
          <a:p>
            <a:pPr marL="0" lvl="0" indent="0">
              <a:lnSpc>
                <a:spcPct val="200000"/>
              </a:lnSpc>
              <a:spcBef>
                <a:spcPts val="0"/>
              </a:spcBef>
              <a:buClr>
                <a:schemeClr val="accent1"/>
              </a:buClr>
              <a:buFont typeface="+mj-lt"/>
              <a:buAutoNum type="arabicPeriod"/>
            </a:pPr>
            <a:r>
              <a:rPr lang="en-US" sz="2800" dirty="0" smtClean="0">
                <a:solidFill>
                  <a:schemeClr val="bg1">
                    <a:lumMod val="75000"/>
                  </a:schemeClr>
                </a:solidFill>
                <a:latin typeface="Arial" panose="020B0604020202020204" pitchFamily="34" charset="0"/>
                <a:cs typeface="Arial" panose="020B0604020202020204" pitchFamily="34" charset="0"/>
                <a:sym typeface="Calibri" pitchFamily="34" charset="0"/>
              </a:rPr>
              <a:t> Light and heavy duty transportation applications</a:t>
            </a:r>
          </a:p>
          <a:p>
            <a:pPr marL="0" lvl="0" indent="0">
              <a:lnSpc>
                <a:spcPct val="200000"/>
              </a:lnSpc>
              <a:spcBef>
                <a:spcPts val="0"/>
              </a:spcBef>
              <a:buClr>
                <a:schemeClr val="accent1"/>
              </a:buClr>
              <a:buFont typeface="+mj-lt"/>
              <a:buAutoNum type="arabicPeriod"/>
            </a:pPr>
            <a:r>
              <a:rPr lang="en-US" sz="2800" dirty="0" smtClean="0">
                <a:solidFill>
                  <a:schemeClr val="bg1">
                    <a:lumMod val="75000"/>
                  </a:schemeClr>
                </a:solidFill>
                <a:latin typeface="Arial" panose="020B0604020202020204" pitchFamily="34" charset="0"/>
                <a:cs typeface="Arial" panose="020B0604020202020204" pitchFamily="34" charset="0"/>
                <a:sym typeface="Calibri" pitchFamily="34" charset="0"/>
              </a:rPr>
              <a:t> Feedstock for industries and other liquids use</a:t>
            </a:r>
          </a:p>
          <a:p>
            <a:pPr marL="0" lvl="0" indent="0">
              <a:lnSpc>
                <a:spcPct val="200000"/>
              </a:lnSpc>
              <a:spcBef>
                <a:spcPts val="0"/>
              </a:spcBef>
              <a:buClr>
                <a:schemeClr val="accent1"/>
              </a:buClr>
              <a:buFont typeface="+mj-lt"/>
              <a:buAutoNum type="arabicPeriod"/>
            </a:pPr>
            <a:r>
              <a:rPr lang="en-US" sz="2800" dirty="0">
                <a:solidFill>
                  <a:schemeClr val="bg1">
                    <a:lumMod val="75000"/>
                  </a:schemeClr>
                </a:solidFill>
                <a:latin typeface="Arial" panose="020B0604020202020204" pitchFamily="34" charset="0"/>
                <a:cs typeface="Arial" panose="020B0604020202020204" pitchFamily="34" charset="0"/>
                <a:sym typeface="Calibri" pitchFamily="34" charset="0"/>
              </a:rPr>
              <a:t> </a:t>
            </a:r>
            <a:r>
              <a:rPr lang="en-US" sz="2800" dirty="0" smtClean="0">
                <a:solidFill>
                  <a:schemeClr val="bg1">
                    <a:lumMod val="75000"/>
                  </a:schemeClr>
                </a:solidFill>
                <a:latin typeface="Arial" panose="020B0604020202020204" pitchFamily="34" charset="0"/>
                <a:cs typeface="Arial" panose="020B0604020202020204" pitchFamily="34" charset="0"/>
                <a:sym typeface="Calibri" pitchFamily="34" charset="0"/>
              </a:rPr>
              <a:t>Exports</a:t>
            </a:r>
          </a:p>
        </p:txBody>
      </p:sp>
      <p:sp>
        <p:nvSpPr>
          <p:cNvPr id="5" name="Slide Number Placeholder 1"/>
          <p:cNvSpPr txBox="1">
            <a:spLocks/>
          </p:cNvSpPr>
          <p:nvPr/>
        </p:nvSpPr>
        <p:spPr>
          <a:xfrm>
            <a:off x="134938" y="6562725"/>
            <a:ext cx="2740025" cy="2127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8324F4A1-4395-4D3B-8429-CE7DC7E90C1B}" type="slidenum">
              <a:rPr lang="en-US" sz="1000" smtClean="0">
                <a:solidFill>
                  <a:srgbClr val="92D050"/>
                </a:solidFill>
              </a:rPr>
              <a:pPr>
                <a:defRPr/>
              </a:pPr>
              <a:t>57</a:t>
            </a:fld>
            <a:r>
              <a:rPr lang="en-US" sz="1000" dirty="0" smtClean="0">
                <a:solidFill>
                  <a:srgbClr val="92D050"/>
                </a:solidFill>
              </a:rPr>
              <a:t> | MARCELLUS SHALE COALITION</a:t>
            </a:r>
            <a:endParaRPr lang="en-US" sz="1000" dirty="0">
              <a:solidFill>
                <a:srgbClr val="92D050"/>
              </a:solidFill>
            </a:endParaRPr>
          </a:p>
        </p:txBody>
      </p:sp>
    </p:spTree>
    <p:extLst>
      <p:ext uri="{BB962C8B-B14F-4D97-AF65-F5344CB8AC3E}">
        <p14:creationId xmlns:p14="http://schemas.microsoft.com/office/powerpoint/2010/main" val="232921357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836152" cy="1150854"/>
          </a:xfrm>
        </p:spPr>
        <p:txBody>
          <a:bodyPr>
            <a:normAutofit/>
          </a:bodyPr>
          <a:lstStyle/>
          <a:p>
            <a:pPr algn="r"/>
            <a:r>
              <a:rPr lang="en-US" sz="2400" dirty="0" smtClean="0">
                <a:latin typeface="Arial" panose="020B0604020202020204" pitchFamily="34" charset="0"/>
                <a:cs typeface="Arial" panose="020B0604020202020204" pitchFamily="34" charset="0"/>
              </a:rPr>
              <a:t>U.S. Power Generation</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3000" y="5396601"/>
            <a:ext cx="6858000" cy="775598"/>
          </a:xfrm>
          <a:ln>
            <a:solidFill>
              <a:schemeClr val="tx1"/>
            </a:solidFill>
          </a:ln>
        </p:spPr>
        <p:txBody>
          <a:bodyPr>
            <a:normAutofit lnSpcReduction="10000"/>
          </a:bodyPr>
          <a:lstStyle/>
          <a:p>
            <a:pPr marL="0" indent="0" algn="ctr">
              <a:buNone/>
            </a:pPr>
            <a:r>
              <a:rPr lang="en-US" b="1" i="1" dirty="0" smtClean="0">
                <a:solidFill>
                  <a:schemeClr val="accent1"/>
                </a:solidFill>
              </a:rPr>
              <a:t>Monthly coal- and natural gas-fired generation</a:t>
            </a:r>
            <a:br>
              <a:rPr lang="en-US" b="1" i="1" dirty="0" smtClean="0">
                <a:solidFill>
                  <a:schemeClr val="accent1"/>
                </a:solidFill>
              </a:rPr>
            </a:br>
            <a:r>
              <a:rPr lang="en-US" b="1" i="1" dirty="0" smtClean="0">
                <a:solidFill>
                  <a:schemeClr val="accent1"/>
                </a:solidFill>
              </a:rPr>
              <a:t>equal for first time in April 2012</a:t>
            </a:r>
            <a:endParaRPr lang="en-US" i="1" dirty="0">
              <a:solidFill>
                <a:schemeClr val="accent1"/>
              </a:solidFill>
            </a:endParaRPr>
          </a:p>
        </p:txBody>
      </p:sp>
      <p:pic>
        <p:nvPicPr>
          <p:cNvPr id="15362" name="Picture 2" descr="C:\Users\Kathryn Klaber\Pictures\CoalNatGasElecGenMatch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58" y="1165987"/>
            <a:ext cx="8659063" cy="4230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72752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0" y="95250"/>
            <a:ext cx="8915400" cy="873125"/>
          </a:xfrm>
        </p:spPr>
        <p:txBody>
          <a:bodyPr>
            <a:noAutofit/>
          </a:bodyPr>
          <a:lstStyle/>
          <a:p>
            <a:pPr algn="r" eaLnBrk="1" hangingPunct="1"/>
            <a:r>
              <a:rPr lang="en-US" sz="2400" dirty="0" smtClean="0">
                <a:latin typeface="Arial  "/>
                <a:cs typeface="Arial" pitchFamily="34" charset="0"/>
                <a:sym typeface="Calibri" pitchFamily="34" charset="0"/>
              </a:rPr>
              <a:t>Clean, Abundant, and Versatile</a:t>
            </a:r>
          </a:p>
        </p:txBody>
      </p:sp>
      <p:sp>
        <p:nvSpPr>
          <p:cNvPr id="5123" name="Rectangle 5"/>
          <p:cNvSpPr>
            <a:spLocks noGrp="1" noChangeArrowheads="1"/>
          </p:cNvSpPr>
          <p:nvPr>
            <p:ph idx="1"/>
          </p:nvPr>
        </p:nvSpPr>
        <p:spPr>
          <a:xfrm>
            <a:off x="134939" y="1064712"/>
            <a:ext cx="8908853" cy="5107488"/>
          </a:xfrm>
        </p:spPr>
        <p:txBody>
          <a:bodyPr rtlCol="0">
            <a:normAutofit/>
          </a:bodyPr>
          <a:lstStyle/>
          <a:p>
            <a:pPr marL="0" lvl="0" indent="0">
              <a:lnSpc>
                <a:spcPct val="200000"/>
              </a:lnSpc>
              <a:spcBef>
                <a:spcPts val="0"/>
              </a:spcBef>
              <a:buClr>
                <a:schemeClr val="accent1"/>
              </a:buClr>
              <a:buFont typeface="+mj-lt"/>
              <a:buAutoNum type="arabicPeriod"/>
            </a:pPr>
            <a:r>
              <a:rPr lang="en-US" sz="2800" dirty="0" smtClean="0">
                <a:solidFill>
                  <a:schemeClr val="bg1">
                    <a:lumMod val="75000"/>
                  </a:schemeClr>
                </a:solidFill>
                <a:latin typeface="Arial" panose="020B0604020202020204" pitchFamily="34" charset="0"/>
                <a:cs typeface="Arial" panose="020B0604020202020204" pitchFamily="34" charset="0"/>
                <a:sym typeface="Calibri" pitchFamily="34" charset="0"/>
              </a:rPr>
              <a:t> Electricity generation, heating</a:t>
            </a:r>
          </a:p>
          <a:p>
            <a:pPr marL="0" lvl="0" indent="0">
              <a:lnSpc>
                <a:spcPct val="200000"/>
              </a:lnSpc>
              <a:spcBef>
                <a:spcPts val="0"/>
              </a:spcBef>
              <a:buClr>
                <a:schemeClr val="accent1"/>
              </a:buClr>
              <a:buFont typeface="+mj-lt"/>
              <a:buAutoNum type="arabicPeriod"/>
            </a:pPr>
            <a:r>
              <a:rPr lang="en-US" sz="2800" b="1" dirty="0" smtClean="0">
                <a:solidFill>
                  <a:srgbClr val="000000"/>
                </a:solidFill>
                <a:latin typeface="Arial" panose="020B0604020202020204" pitchFamily="34" charset="0"/>
                <a:cs typeface="Arial" panose="020B0604020202020204" pitchFamily="34" charset="0"/>
                <a:sym typeface="Calibri" pitchFamily="34" charset="0"/>
              </a:rPr>
              <a:t> Combined heat and power applications</a:t>
            </a:r>
          </a:p>
          <a:p>
            <a:pPr marL="0" lvl="0" indent="0">
              <a:lnSpc>
                <a:spcPct val="200000"/>
              </a:lnSpc>
              <a:spcBef>
                <a:spcPts val="0"/>
              </a:spcBef>
              <a:buClr>
                <a:schemeClr val="accent1"/>
              </a:buClr>
              <a:buFont typeface="+mj-lt"/>
              <a:buAutoNum type="arabicPeriod"/>
            </a:pPr>
            <a:r>
              <a:rPr lang="en-US" sz="2800" dirty="0" smtClean="0">
                <a:solidFill>
                  <a:schemeClr val="bg1">
                    <a:lumMod val="75000"/>
                  </a:schemeClr>
                </a:solidFill>
                <a:latin typeface="Arial" panose="020B0604020202020204" pitchFamily="34" charset="0"/>
                <a:cs typeface="Arial" panose="020B0604020202020204" pitchFamily="34" charset="0"/>
                <a:sym typeface="Calibri" pitchFamily="34" charset="0"/>
              </a:rPr>
              <a:t> Light and heavy duty transportation applications</a:t>
            </a:r>
          </a:p>
          <a:p>
            <a:pPr marL="0" lvl="0" indent="0">
              <a:lnSpc>
                <a:spcPct val="200000"/>
              </a:lnSpc>
              <a:spcBef>
                <a:spcPts val="0"/>
              </a:spcBef>
              <a:buClr>
                <a:schemeClr val="accent1"/>
              </a:buClr>
              <a:buFont typeface="+mj-lt"/>
              <a:buAutoNum type="arabicPeriod"/>
            </a:pPr>
            <a:r>
              <a:rPr lang="en-US" sz="2800" dirty="0" smtClean="0">
                <a:solidFill>
                  <a:schemeClr val="bg1">
                    <a:lumMod val="75000"/>
                  </a:schemeClr>
                </a:solidFill>
                <a:latin typeface="Arial" panose="020B0604020202020204" pitchFamily="34" charset="0"/>
                <a:cs typeface="Arial" panose="020B0604020202020204" pitchFamily="34" charset="0"/>
                <a:sym typeface="Calibri" pitchFamily="34" charset="0"/>
              </a:rPr>
              <a:t> Feedstock for industries and liquids use</a:t>
            </a:r>
          </a:p>
          <a:p>
            <a:pPr marL="0" lvl="0" indent="0">
              <a:lnSpc>
                <a:spcPct val="200000"/>
              </a:lnSpc>
              <a:spcBef>
                <a:spcPts val="0"/>
              </a:spcBef>
              <a:buClr>
                <a:schemeClr val="accent1"/>
              </a:buClr>
              <a:buFont typeface="+mj-lt"/>
              <a:buAutoNum type="arabicPeriod"/>
            </a:pPr>
            <a:r>
              <a:rPr lang="en-US" sz="2800" dirty="0">
                <a:solidFill>
                  <a:schemeClr val="bg1">
                    <a:lumMod val="75000"/>
                  </a:schemeClr>
                </a:solidFill>
                <a:latin typeface="Arial" panose="020B0604020202020204" pitchFamily="34" charset="0"/>
                <a:cs typeface="Arial" panose="020B0604020202020204" pitchFamily="34" charset="0"/>
                <a:sym typeface="Calibri" pitchFamily="34" charset="0"/>
              </a:rPr>
              <a:t> </a:t>
            </a:r>
            <a:r>
              <a:rPr lang="en-US" sz="2800" dirty="0" smtClean="0">
                <a:solidFill>
                  <a:schemeClr val="bg1">
                    <a:lumMod val="75000"/>
                  </a:schemeClr>
                </a:solidFill>
                <a:latin typeface="Arial" panose="020B0604020202020204" pitchFamily="34" charset="0"/>
                <a:cs typeface="Arial" panose="020B0604020202020204" pitchFamily="34" charset="0"/>
                <a:sym typeface="Calibri" pitchFamily="34" charset="0"/>
              </a:rPr>
              <a:t>Exports</a:t>
            </a:r>
          </a:p>
          <a:p>
            <a:pPr lvl="0"/>
            <a:endParaRPr lang="en-US" dirty="0" smtClean="0">
              <a:latin typeface="Arial" panose="020B0604020202020204" pitchFamily="34" charset="0"/>
              <a:cs typeface="Arial" panose="020B0604020202020204" pitchFamily="34" charset="0"/>
              <a:sym typeface="Calibri" pitchFamily="34" charset="0"/>
            </a:endParaRPr>
          </a:p>
        </p:txBody>
      </p:sp>
    </p:spTree>
    <p:extLst>
      <p:ext uri="{BB962C8B-B14F-4D97-AF65-F5344CB8AC3E}">
        <p14:creationId xmlns:p14="http://schemas.microsoft.com/office/powerpoint/2010/main" val="287706970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57943" y="2667000"/>
            <a:ext cx="7010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Arial" panose="020B0604020202020204" pitchFamily="34" charset="0"/>
                <a:cs typeface="Arial" panose="020B0604020202020204" pitchFamily="34" charset="0"/>
              </a:rPr>
              <a:t>THANK YOU</a:t>
            </a:r>
            <a:endParaRPr lang="en-US" dirty="0">
              <a:solidFill>
                <a:schemeClr val="bg1"/>
              </a:solidFill>
              <a:latin typeface="Arial" panose="020B0604020202020204" pitchFamily="34" charset="0"/>
              <a:cs typeface="Arial" panose="020B0604020202020204" pitchFamily="34" charset="0"/>
            </a:endParaRPr>
          </a:p>
        </p:txBody>
      </p:sp>
      <p:sp>
        <p:nvSpPr>
          <p:cNvPr id="5" name="Subtitle 1"/>
          <p:cNvSpPr txBox="1">
            <a:spLocks/>
          </p:cNvSpPr>
          <p:nvPr/>
        </p:nvSpPr>
        <p:spPr>
          <a:xfrm>
            <a:off x="1368552" y="2667000"/>
            <a:ext cx="6400800" cy="1752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smtClean="0">
                <a:solidFill>
                  <a:schemeClr val="tx2"/>
                </a:solidFill>
                <a:latin typeface="Arial" charset="0"/>
                <a:cs typeface="Arial" charset="0"/>
              </a:rPr>
              <a:t>Shale Gas 101</a:t>
            </a:r>
          </a:p>
        </p:txBody>
      </p:sp>
    </p:spTree>
    <p:extLst>
      <p:ext uri="{BB962C8B-B14F-4D97-AF65-F5344CB8AC3E}">
        <p14:creationId xmlns:p14="http://schemas.microsoft.com/office/powerpoint/2010/main" val="38602314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469900"/>
          </a:xfrm>
        </p:spPr>
        <p:txBody>
          <a:bodyPr>
            <a:normAutofit/>
          </a:bodyPr>
          <a:lstStyle/>
          <a:p>
            <a:pPr algn="r"/>
            <a:r>
              <a:rPr lang="en-US" sz="2400" b="1" dirty="0" smtClean="0">
                <a:solidFill>
                  <a:schemeClr val="bg1"/>
                </a:solidFill>
                <a:latin typeface="Arial" panose="020B0604020202020204" pitchFamily="34" charset="0"/>
                <a:cs typeface="Arial" panose="020B0604020202020204" pitchFamily="34" charset="0"/>
              </a:rPr>
              <a:t>Pennsylvania CHP Summary</a:t>
            </a:r>
            <a:endParaRPr lang="en-US" sz="2400" b="1" dirty="0">
              <a:solidFill>
                <a:schemeClr val="bg1"/>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nvPr>
        </p:nvGraphicFramePr>
        <p:xfrm>
          <a:off x="1524000" y="1143000"/>
          <a:ext cx="5729843" cy="4780727"/>
        </p:xfrm>
        <a:graphic>
          <a:graphicData uri="http://schemas.openxmlformats.org/drawingml/2006/table">
            <a:tbl>
              <a:tblPr/>
              <a:tblGrid>
                <a:gridCol w="2523505"/>
                <a:gridCol w="1472541"/>
                <a:gridCol w="1733797"/>
              </a:tblGrid>
              <a:tr h="396220">
                <a:tc>
                  <a:txBody>
                    <a:bodyPr/>
                    <a:lstStyle/>
                    <a:p>
                      <a:pPr algn="ctr"/>
                      <a:r>
                        <a:rPr lang="en-US" dirty="0" smtClean="0">
                          <a:latin typeface="Arial" panose="020B0604020202020204" pitchFamily="34" charset="0"/>
                          <a:cs typeface="Arial" panose="020B0604020202020204" pitchFamily="34" charset="0"/>
                        </a:rPr>
                        <a:t>Source</a:t>
                      </a:r>
                      <a:endParaRPr lang="en-US" dirty="0">
                        <a:latin typeface="Arial" panose="020B0604020202020204" pitchFamily="34" charset="0"/>
                        <a:cs typeface="Arial" panose="020B0604020202020204" pitchFamily="34" charset="0"/>
                      </a:endParaRPr>
                    </a:p>
                  </a:txBody>
                  <a:tcPr anchor="ctr">
                    <a:lnL>
                      <a:noFill/>
                    </a:lnL>
                    <a:lnR>
                      <a:noFill/>
                    </a:lnR>
                    <a:lnT>
                      <a:noFill/>
                    </a:lnT>
                    <a:lnB>
                      <a:noFill/>
                    </a:lnB>
                    <a:solidFill>
                      <a:srgbClr val="BBCCFF"/>
                    </a:solidFill>
                  </a:tcPr>
                </a:tc>
                <a:tc>
                  <a:txBody>
                    <a:bodyPr/>
                    <a:lstStyle/>
                    <a:p>
                      <a:pPr algn="ctr"/>
                      <a:r>
                        <a:rPr lang="en-US">
                          <a:latin typeface="Arial" panose="020B0604020202020204" pitchFamily="34" charset="0"/>
                          <a:cs typeface="Arial" panose="020B0604020202020204" pitchFamily="34" charset="0"/>
                        </a:rPr>
                        <a:t>Sites </a:t>
                      </a:r>
                    </a:p>
                  </a:txBody>
                  <a:tcPr anchor="ctr">
                    <a:lnL>
                      <a:noFill/>
                    </a:lnL>
                    <a:lnR>
                      <a:noFill/>
                    </a:lnR>
                    <a:lnT>
                      <a:noFill/>
                    </a:lnT>
                    <a:lnB>
                      <a:noFill/>
                    </a:lnB>
                    <a:solidFill>
                      <a:srgbClr val="BBCCFF"/>
                    </a:solidFill>
                  </a:tcPr>
                </a:tc>
                <a:tc>
                  <a:txBody>
                    <a:bodyPr/>
                    <a:lstStyle/>
                    <a:p>
                      <a:pPr algn="ctr"/>
                      <a:r>
                        <a:rPr lang="en-US">
                          <a:latin typeface="Arial" panose="020B0604020202020204" pitchFamily="34" charset="0"/>
                          <a:cs typeface="Arial" panose="020B0604020202020204" pitchFamily="34" charset="0"/>
                        </a:rPr>
                        <a:t>Capacity (kW) </a:t>
                      </a:r>
                    </a:p>
                  </a:txBody>
                  <a:tcPr anchor="ctr">
                    <a:lnL>
                      <a:noFill/>
                    </a:lnL>
                    <a:lnR>
                      <a:noFill/>
                    </a:lnR>
                    <a:lnT>
                      <a:noFill/>
                    </a:lnT>
                    <a:lnB>
                      <a:noFill/>
                    </a:lnB>
                    <a:solidFill>
                      <a:srgbClr val="BBCCFF"/>
                    </a:solidFill>
                  </a:tcPr>
                </a:tc>
              </a:tr>
              <a:tr h="500037">
                <a:tc>
                  <a:txBody>
                    <a:bodyPr/>
                    <a:lstStyle/>
                    <a:p>
                      <a:pPr algn="l"/>
                      <a:r>
                        <a:rPr lang="en-US" dirty="0">
                          <a:latin typeface="Arial" panose="020B0604020202020204" pitchFamily="34" charset="0"/>
                          <a:cs typeface="Arial" panose="020B0604020202020204" pitchFamily="34" charset="0"/>
                        </a:rPr>
                        <a:t>Total </a:t>
                      </a:r>
                    </a:p>
                  </a:txBody>
                  <a:tcPr anchor="ctr">
                    <a:lnL>
                      <a:noFill/>
                    </a:lnL>
                    <a:lnR>
                      <a:noFill/>
                    </a:lnR>
                    <a:lnT>
                      <a:noFill/>
                    </a:lnT>
                    <a:lnB>
                      <a:noFill/>
                    </a:lnB>
                    <a:solidFill>
                      <a:srgbClr val="BBCCFF"/>
                    </a:solidFill>
                  </a:tcPr>
                </a:tc>
                <a:tc>
                  <a:txBody>
                    <a:bodyPr/>
                    <a:lstStyle/>
                    <a:p>
                      <a:pPr algn="ctr"/>
                      <a:r>
                        <a:rPr lang="en-US" dirty="0">
                          <a:latin typeface="Arial" panose="020B0604020202020204" pitchFamily="34" charset="0"/>
                          <a:cs typeface="Arial" panose="020B0604020202020204" pitchFamily="34" charset="0"/>
                        </a:rPr>
                        <a:t>135 </a:t>
                      </a:r>
                    </a:p>
                  </a:txBody>
                  <a:tcPr anchor="ctr">
                    <a:lnL>
                      <a:noFill/>
                    </a:lnL>
                    <a:lnR>
                      <a:noFill/>
                    </a:lnR>
                    <a:lnT>
                      <a:noFill/>
                    </a:lnT>
                    <a:lnB>
                      <a:noFill/>
                    </a:lnB>
                    <a:solidFill>
                      <a:srgbClr val="BBCCFF"/>
                    </a:solidFill>
                  </a:tcPr>
                </a:tc>
                <a:tc>
                  <a:txBody>
                    <a:bodyPr/>
                    <a:lstStyle/>
                    <a:p>
                      <a:pPr algn="r"/>
                      <a:r>
                        <a:rPr lang="en-US" dirty="0">
                          <a:latin typeface="Arial" panose="020B0604020202020204" pitchFamily="34" charset="0"/>
                          <a:cs typeface="Arial" panose="020B0604020202020204" pitchFamily="34" charset="0"/>
                        </a:rPr>
                        <a:t>3,276,430 </a:t>
                      </a:r>
                    </a:p>
                  </a:txBody>
                  <a:tcPr anchor="ctr">
                    <a:lnL>
                      <a:noFill/>
                    </a:lnL>
                    <a:lnR>
                      <a:noFill/>
                    </a:lnR>
                    <a:lnT>
                      <a:noFill/>
                    </a:lnT>
                    <a:lnB>
                      <a:noFill/>
                    </a:lnB>
                    <a:solidFill>
                      <a:srgbClr val="BBCCFF"/>
                    </a:solidFill>
                  </a:tcPr>
                </a:tc>
              </a:tr>
              <a:tr h="450283">
                <a:tc>
                  <a:txBody>
                    <a:bodyPr/>
                    <a:lstStyle/>
                    <a:p>
                      <a:pPr algn="l"/>
                      <a:r>
                        <a:rPr lang="en-US" dirty="0" smtClean="0">
                          <a:latin typeface="Arial" panose="020B0604020202020204" pitchFamily="34" charset="0"/>
                          <a:cs typeface="Arial" panose="020B0604020202020204" pitchFamily="34" charset="0"/>
                        </a:rPr>
                        <a:t>Boiler/Steam</a:t>
                      </a:r>
                      <a:r>
                        <a:rPr lang="en-US" baseline="0" dirty="0" smtClean="0">
                          <a:latin typeface="Arial" panose="020B0604020202020204" pitchFamily="34" charset="0"/>
                          <a:cs typeface="Arial" panose="020B0604020202020204" pitchFamily="34" charset="0"/>
                        </a:rPr>
                        <a:t> Turbine</a:t>
                      </a:r>
                      <a:endParaRPr lang="en-US" dirty="0">
                        <a:latin typeface="Arial" panose="020B0604020202020204" pitchFamily="34" charset="0"/>
                        <a:cs typeface="Arial" panose="020B0604020202020204" pitchFamily="34" charset="0"/>
                      </a:endParaRPr>
                    </a:p>
                  </a:txBody>
                  <a:tcPr anchor="ctr">
                    <a:lnL>
                      <a:noFill/>
                    </a:lnL>
                    <a:lnR>
                      <a:noFill/>
                    </a:lnR>
                    <a:lnT>
                      <a:noFill/>
                    </a:lnT>
                    <a:lnB>
                      <a:noFill/>
                    </a:lnB>
                    <a:solidFill>
                      <a:srgbClr val="BBCCFF"/>
                    </a:solidFill>
                  </a:tcPr>
                </a:tc>
                <a:tc>
                  <a:txBody>
                    <a:bodyPr/>
                    <a:lstStyle/>
                    <a:p>
                      <a:pPr algn="ctr"/>
                      <a:r>
                        <a:rPr lang="en-US" dirty="0">
                          <a:latin typeface="Arial" panose="020B0604020202020204" pitchFamily="34" charset="0"/>
                          <a:cs typeface="Arial" panose="020B0604020202020204" pitchFamily="34" charset="0"/>
                        </a:rPr>
                        <a:t>54 </a:t>
                      </a:r>
                    </a:p>
                  </a:txBody>
                  <a:tcPr anchor="ctr">
                    <a:lnL>
                      <a:noFill/>
                    </a:lnL>
                    <a:lnR>
                      <a:noFill/>
                    </a:lnR>
                    <a:lnT>
                      <a:noFill/>
                    </a:lnT>
                    <a:lnB>
                      <a:noFill/>
                    </a:lnB>
                    <a:solidFill>
                      <a:srgbClr val="BBCCFF"/>
                    </a:solidFill>
                  </a:tcPr>
                </a:tc>
                <a:tc>
                  <a:txBody>
                    <a:bodyPr/>
                    <a:lstStyle/>
                    <a:p>
                      <a:pPr algn="r"/>
                      <a:r>
                        <a:rPr lang="en-US" dirty="0">
                          <a:latin typeface="Arial" panose="020B0604020202020204" pitchFamily="34" charset="0"/>
                          <a:cs typeface="Arial" panose="020B0604020202020204" pitchFamily="34" charset="0"/>
                        </a:rPr>
                        <a:t>1,929,075 </a:t>
                      </a:r>
                    </a:p>
                  </a:txBody>
                  <a:tcPr anchor="ctr">
                    <a:lnL>
                      <a:noFill/>
                    </a:lnL>
                    <a:lnR>
                      <a:noFill/>
                    </a:lnR>
                    <a:lnT>
                      <a:noFill/>
                    </a:lnT>
                    <a:lnB>
                      <a:noFill/>
                    </a:lnB>
                    <a:solidFill>
                      <a:srgbClr val="BBCCFF"/>
                    </a:solidFill>
                  </a:tcPr>
                </a:tc>
              </a:tr>
              <a:tr h="439637">
                <a:tc>
                  <a:txBody>
                    <a:bodyPr/>
                    <a:lstStyle/>
                    <a:p>
                      <a:pPr algn="l"/>
                      <a:r>
                        <a:rPr lang="en-US" dirty="0" smtClean="0">
                          <a:latin typeface="Arial" panose="020B0604020202020204" pitchFamily="34" charset="0"/>
                          <a:cs typeface="Arial" panose="020B0604020202020204" pitchFamily="34" charset="0"/>
                        </a:rPr>
                        <a:t>Combined Cycle</a:t>
                      </a:r>
                      <a:endParaRPr lang="en-US" dirty="0">
                        <a:latin typeface="Arial" panose="020B0604020202020204" pitchFamily="34" charset="0"/>
                        <a:cs typeface="Arial" panose="020B0604020202020204" pitchFamily="34" charset="0"/>
                      </a:endParaRPr>
                    </a:p>
                  </a:txBody>
                  <a:tcPr anchor="ctr">
                    <a:lnL>
                      <a:noFill/>
                    </a:lnL>
                    <a:lnR>
                      <a:noFill/>
                    </a:lnR>
                    <a:lnT>
                      <a:noFill/>
                    </a:lnT>
                    <a:lnB>
                      <a:noFill/>
                    </a:lnB>
                    <a:solidFill>
                      <a:srgbClr val="BBCCFF"/>
                    </a:solidFill>
                  </a:tcPr>
                </a:tc>
                <a:tc>
                  <a:txBody>
                    <a:bodyPr/>
                    <a:lstStyle/>
                    <a:p>
                      <a:pPr algn="ctr"/>
                      <a:r>
                        <a:rPr lang="en-US" dirty="0" smtClean="0">
                          <a:latin typeface="Arial" panose="020B0604020202020204" pitchFamily="34" charset="0"/>
                          <a:cs typeface="Arial" panose="020B0604020202020204" pitchFamily="34" charset="0"/>
                        </a:rPr>
                        <a:t>5 </a:t>
                      </a:r>
                      <a:endParaRPr lang="en-US" dirty="0">
                        <a:latin typeface="Arial" panose="020B0604020202020204" pitchFamily="34" charset="0"/>
                        <a:cs typeface="Arial" panose="020B0604020202020204" pitchFamily="34" charset="0"/>
                      </a:endParaRPr>
                    </a:p>
                  </a:txBody>
                  <a:tcPr anchor="ctr">
                    <a:lnL>
                      <a:noFill/>
                    </a:lnL>
                    <a:lnR>
                      <a:noFill/>
                    </a:lnR>
                    <a:lnT>
                      <a:noFill/>
                    </a:lnT>
                    <a:lnB>
                      <a:noFill/>
                    </a:lnB>
                    <a:solidFill>
                      <a:srgbClr val="BBCCFF"/>
                    </a:solidFill>
                  </a:tcPr>
                </a:tc>
                <a:tc>
                  <a:txBody>
                    <a:bodyPr/>
                    <a:lstStyle/>
                    <a:p>
                      <a:pPr algn="r"/>
                      <a:r>
                        <a:rPr lang="en-US" dirty="0">
                          <a:latin typeface="Arial" panose="020B0604020202020204" pitchFamily="34" charset="0"/>
                          <a:cs typeface="Arial" panose="020B0604020202020204" pitchFamily="34" charset="0"/>
                        </a:rPr>
                        <a:t>1,156,400 </a:t>
                      </a:r>
                    </a:p>
                  </a:txBody>
                  <a:tcPr anchor="ctr">
                    <a:lnL>
                      <a:noFill/>
                    </a:lnL>
                    <a:lnR>
                      <a:noFill/>
                    </a:lnR>
                    <a:lnT>
                      <a:noFill/>
                    </a:lnT>
                    <a:lnB>
                      <a:noFill/>
                    </a:lnB>
                    <a:solidFill>
                      <a:srgbClr val="BBCCFF"/>
                    </a:solidFill>
                  </a:tcPr>
                </a:tc>
              </a:tr>
              <a:tr h="482529">
                <a:tc>
                  <a:txBody>
                    <a:bodyPr/>
                    <a:lstStyle/>
                    <a:p>
                      <a:pPr algn="l"/>
                      <a:r>
                        <a:rPr lang="en-US" dirty="0" smtClean="0">
                          <a:latin typeface="Arial" panose="020B0604020202020204" pitchFamily="34" charset="0"/>
                          <a:cs typeface="Arial" panose="020B0604020202020204" pitchFamily="34" charset="0"/>
                        </a:rPr>
                        <a:t>Combustion Turbine</a:t>
                      </a:r>
                      <a:endParaRPr lang="en-US" dirty="0">
                        <a:latin typeface="Arial" panose="020B0604020202020204" pitchFamily="34" charset="0"/>
                        <a:cs typeface="Arial" panose="020B0604020202020204" pitchFamily="34" charset="0"/>
                      </a:endParaRPr>
                    </a:p>
                  </a:txBody>
                  <a:tcPr anchor="ctr">
                    <a:lnL>
                      <a:noFill/>
                    </a:lnL>
                    <a:lnR>
                      <a:noFill/>
                    </a:lnR>
                    <a:lnT>
                      <a:noFill/>
                    </a:lnT>
                    <a:lnB>
                      <a:noFill/>
                    </a:lnB>
                    <a:solidFill>
                      <a:srgbClr val="BBCCFF"/>
                    </a:solidFill>
                  </a:tcPr>
                </a:tc>
                <a:tc>
                  <a:txBody>
                    <a:bodyPr/>
                    <a:lstStyle/>
                    <a:p>
                      <a:pPr algn="ctr"/>
                      <a:r>
                        <a:rPr lang="en-US" dirty="0">
                          <a:latin typeface="Arial" panose="020B0604020202020204" pitchFamily="34" charset="0"/>
                          <a:cs typeface="Arial" panose="020B0604020202020204" pitchFamily="34" charset="0"/>
                        </a:rPr>
                        <a:t>10 </a:t>
                      </a:r>
                    </a:p>
                  </a:txBody>
                  <a:tcPr anchor="ctr">
                    <a:lnL>
                      <a:noFill/>
                    </a:lnL>
                    <a:lnR>
                      <a:noFill/>
                    </a:lnR>
                    <a:lnT>
                      <a:noFill/>
                    </a:lnT>
                    <a:lnB>
                      <a:noFill/>
                    </a:lnB>
                    <a:solidFill>
                      <a:srgbClr val="BBCCFF"/>
                    </a:solidFill>
                  </a:tcPr>
                </a:tc>
                <a:tc>
                  <a:txBody>
                    <a:bodyPr/>
                    <a:lstStyle/>
                    <a:p>
                      <a:pPr algn="r"/>
                      <a:r>
                        <a:rPr lang="en-US" dirty="0">
                          <a:latin typeface="Arial" panose="020B0604020202020204" pitchFamily="34" charset="0"/>
                          <a:cs typeface="Arial" panose="020B0604020202020204" pitchFamily="34" charset="0"/>
                        </a:rPr>
                        <a:t>97,715 </a:t>
                      </a:r>
                    </a:p>
                  </a:txBody>
                  <a:tcPr anchor="ctr">
                    <a:lnL>
                      <a:noFill/>
                    </a:lnL>
                    <a:lnR>
                      <a:noFill/>
                    </a:lnR>
                    <a:lnT>
                      <a:noFill/>
                    </a:lnT>
                    <a:lnB>
                      <a:noFill/>
                    </a:lnB>
                    <a:solidFill>
                      <a:srgbClr val="BBCCFF"/>
                    </a:solidFill>
                  </a:tcPr>
                </a:tc>
              </a:tr>
              <a:tr h="461083">
                <a:tc>
                  <a:txBody>
                    <a:bodyPr/>
                    <a:lstStyle/>
                    <a:p>
                      <a:pPr algn="l"/>
                      <a:r>
                        <a:rPr lang="en-US" dirty="0" smtClean="0">
                          <a:latin typeface="Arial" panose="020B0604020202020204" pitchFamily="34" charset="0"/>
                          <a:cs typeface="Arial" panose="020B0604020202020204" pitchFamily="34" charset="0"/>
                        </a:rPr>
                        <a:t>Fuel Cell</a:t>
                      </a:r>
                      <a:endParaRPr lang="en-US" dirty="0">
                        <a:latin typeface="Arial" panose="020B0604020202020204" pitchFamily="34" charset="0"/>
                        <a:cs typeface="Arial" panose="020B0604020202020204" pitchFamily="34" charset="0"/>
                      </a:endParaRPr>
                    </a:p>
                  </a:txBody>
                  <a:tcPr anchor="ctr">
                    <a:lnL>
                      <a:noFill/>
                    </a:lnL>
                    <a:lnR>
                      <a:noFill/>
                    </a:lnR>
                    <a:lnT>
                      <a:noFill/>
                    </a:lnT>
                    <a:lnB>
                      <a:noFill/>
                    </a:lnB>
                    <a:solidFill>
                      <a:srgbClr val="BBCCFF"/>
                    </a:solidFill>
                  </a:tcPr>
                </a:tc>
                <a:tc>
                  <a:txBody>
                    <a:bodyPr/>
                    <a:lstStyle/>
                    <a:p>
                      <a:pPr algn="ctr"/>
                      <a:r>
                        <a:rPr lang="en-US" dirty="0">
                          <a:latin typeface="Arial" panose="020B0604020202020204" pitchFamily="34" charset="0"/>
                          <a:cs typeface="Arial" panose="020B0604020202020204" pitchFamily="34" charset="0"/>
                        </a:rPr>
                        <a:t>3 </a:t>
                      </a:r>
                    </a:p>
                  </a:txBody>
                  <a:tcPr anchor="ctr">
                    <a:lnL>
                      <a:noFill/>
                    </a:lnL>
                    <a:lnR>
                      <a:noFill/>
                    </a:lnR>
                    <a:lnT>
                      <a:noFill/>
                    </a:lnT>
                    <a:lnB>
                      <a:noFill/>
                    </a:lnB>
                    <a:solidFill>
                      <a:srgbClr val="BBCCFF"/>
                    </a:solidFill>
                  </a:tcPr>
                </a:tc>
                <a:tc>
                  <a:txBody>
                    <a:bodyPr/>
                    <a:lstStyle/>
                    <a:p>
                      <a:pPr algn="r"/>
                      <a:r>
                        <a:rPr lang="en-US" dirty="0">
                          <a:latin typeface="Arial" panose="020B0604020202020204" pitchFamily="34" charset="0"/>
                          <a:cs typeface="Arial" panose="020B0604020202020204" pitchFamily="34" charset="0"/>
                        </a:rPr>
                        <a:t>580 </a:t>
                      </a:r>
                    </a:p>
                  </a:txBody>
                  <a:tcPr anchor="ctr">
                    <a:lnL>
                      <a:noFill/>
                    </a:lnL>
                    <a:lnR>
                      <a:noFill/>
                    </a:lnR>
                    <a:lnT>
                      <a:noFill/>
                    </a:lnT>
                    <a:lnB>
                      <a:noFill/>
                    </a:lnB>
                    <a:solidFill>
                      <a:srgbClr val="BBCCFF"/>
                    </a:solidFill>
                  </a:tcPr>
                </a:tc>
              </a:tr>
              <a:tr h="536143">
                <a:tc>
                  <a:txBody>
                    <a:bodyPr/>
                    <a:lstStyle/>
                    <a:p>
                      <a:pPr algn="l"/>
                      <a:r>
                        <a:rPr lang="en-US" dirty="0" err="1" smtClean="0">
                          <a:latin typeface="Arial" panose="020B0604020202020204" pitchFamily="34" charset="0"/>
                          <a:cs typeface="Arial" panose="020B0604020202020204" pitchFamily="34" charset="0"/>
                        </a:rPr>
                        <a:t>Microturbine</a:t>
                      </a:r>
                      <a:endParaRPr lang="en-US" dirty="0">
                        <a:latin typeface="Arial" panose="020B0604020202020204" pitchFamily="34" charset="0"/>
                        <a:cs typeface="Arial" panose="020B0604020202020204" pitchFamily="34" charset="0"/>
                      </a:endParaRPr>
                    </a:p>
                  </a:txBody>
                  <a:tcPr anchor="ctr">
                    <a:lnL>
                      <a:noFill/>
                    </a:lnL>
                    <a:lnR>
                      <a:noFill/>
                    </a:lnR>
                    <a:lnT>
                      <a:noFill/>
                    </a:lnT>
                    <a:lnB>
                      <a:noFill/>
                    </a:lnB>
                    <a:solidFill>
                      <a:srgbClr val="BBCCFF"/>
                    </a:solidFill>
                  </a:tcPr>
                </a:tc>
                <a:tc>
                  <a:txBody>
                    <a:bodyPr/>
                    <a:lstStyle/>
                    <a:p>
                      <a:pPr algn="ctr"/>
                      <a:r>
                        <a:rPr lang="en-US" dirty="0">
                          <a:latin typeface="Arial" panose="020B0604020202020204" pitchFamily="34" charset="0"/>
                          <a:cs typeface="Arial" panose="020B0604020202020204" pitchFamily="34" charset="0"/>
                        </a:rPr>
                        <a:t>14 </a:t>
                      </a:r>
                    </a:p>
                  </a:txBody>
                  <a:tcPr anchor="ctr">
                    <a:lnL>
                      <a:noFill/>
                    </a:lnL>
                    <a:lnR>
                      <a:noFill/>
                    </a:lnR>
                    <a:lnT>
                      <a:noFill/>
                    </a:lnT>
                    <a:lnB>
                      <a:noFill/>
                    </a:lnB>
                    <a:solidFill>
                      <a:srgbClr val="BBCCFF"/>
                    </a:solidFill>
                  </a:tcPr>
                </a:tc>
                <a:tc>
                  <a:txBody>
                    <a:bodyPr/>
                    <a:lstStyle/>
                    <a:p>
                      <a:pPr algn="r"/>
                      <a:r>
                        <a:rPr lang="en-US" dirty="0">
                          <a:latin typeface="Arial" panose="020B0604020202020204" pitchFamily="34" charset="0"/>
                          <a:cs typeface="Arial" panose="020B0604020202020204" pitchFamily="34" charset="0"/>
                        </a:rPr>
                        <a:t>4,290 </a:t>
                      </a:r>
                    </a:p>
                  </a:txBody>
                  <a:tcPr anchor="ctr">
                    <a:lnL>
                      <a:noFill/>
                    </a:lnL>
                    <a:lnR>
                      <a:noFill/>
                    </a:lnR>
                    <a:lnT>
                      <a:noFill/>
                    </a:lnT>
                    <a:lnB>
                      <a:noFill/>
                    </a:lnB>
                    <a:solidFill>
                      <a:srgbClr val="BBCCFF"/>
                    </a:solidFill>
                  </a:tcPr>
                </a:tc>
              </a:tr>
              <a:tr h="494888">
                <a:tc>
                  <a:txBody>
                    <a:bodyPr/>
                    <a:lstStyle/>
                    <a:p>
                      <a:pPr algn="l"/>
                      <a:r>
                        <a:rPr lang="en-US" dirty="0" smtClean="0">
                          <a:latin typeface="Arial" panose="020B0604020202020204" pitchFamily="34" charset="0"/>
                          <a:cs typeface="Arial" panose="020B0604020202020204" pitchFamily="34" charset="0"/>
                        </a:rPr>
                        <a:t>Other</a:t>
                      </a:r>
                      <a:endParaRPr lang="en-US" dirty="0">
                        <a:latin typeface="Arial" panose="020B0604020202020204" pitchFamily="34" charset="0"/>
                        <a:cs typeface="Arial" panose="020B0604020202020204" pitchFamily="34" charset="0"/>
                      </a:endParaRPr>
                    </a:p>
                  </a:txBody>
                  <a:tcPr anchor="ctr">
                    <a:lnL>
                      <a:noFill/>
                    </a:lnL>
                    <a:lnR>
                      <a:noFill/>
                    </a:lnR>
                    <a:lnT>
                      <a:noFill/>
                    </a:lnT>
                    <a:lnB>
                      <a:noFill/>
                    </a:lnB>
                    <a:solidFill>
                      <a:srgbClr val="BBCCFF"/>
                    </a:solidFill>
                  </a:tcPr>
                </a:tc>
                <a:tc>
                  <a:txBody>
                    <a:bodyPr/>
                    <a:lstStyle/>
                    <a:p>
                      <a:pPr algn="ctr"/>
                      <a:r>
                        <a:rPr lang="en-US" dirty="0">
                          <a:latin typeface="Arial" panose="020B0604020202020204" pitchFamily="34" charset="0"/>
                          <a:cs typeface="Arial" panose="020B0604020202020204" pitchFamily="34" charset="0"/>
                        </a:rPr>
                        <a:t>1 </a:t>
                      </a:r>
                    </a:p>
                  </a:txBody>
                  <a:tcPr anchor="ctr">
                    <a:lnL>
                      <a:noFill/>
                    </a:lnL>
                    <a:lnR>
                      <a:noFill/>
                    </a:lnR>
                    <a:lnT>
                      <a:noFill/>
                    </a:lnT>
                    <a:lnB>
                      <a:noFill/>
                    </a:lnB>
                    <a:solidFill>
                      <a:srgbClr val="BBCCFF"/>
                    </a:solidFill>
                  </a:tcPr>
                </a:tc>
                <a:tc>
                  <a:txBody>
                    <a:bodyPr/>
                    <a:lstStyle/>
                    <a:p>
                      <a:pPr algn="r"/>
                      <a:r>
                        <a:rPr lang="en-US" dirty="0">
                          <a:latin typeface="Arial" panose="020B0604020202020204" pitchFamily="34" charset="0"/>
                          <a:cs typeface="Arial" panose="020B0604020202020204" pitchFamily="34" charset="0"/>
                        </a:rPr>
                        <a:t>231 </a:t>
                      </a:r>
                    </a:p>
                  </a:txBody>
                  <a:tcPr anchor="ctr">
                    <a:lnL>
                      <a:noFill/>
                    </a:lnL>
                    <a:lnR>
                      <a:noFill/>
                    </a:lnR>
                    <a:lnT>
                      <a:noFill/>
                    </a:lnT>
                    <a:lnB>
                      <a:noFill/>
                    </a:lnB>
                    <a:solidFill>
                      <a:srgbClr val="BBCCFF"/>
                    </a:solidFill>
                  </a:tcPr>
                </a:tc>
              </a:tr>
              <a:tr h="493252">
                <a:tc>
                  <a:txBody>
                    <a:bodyPr/>
                    <a:lstStyle/>
                    <a:p>
                      <a:pPr algn="l"/>
                      <a:r>
                        <a:rPr lang="en-US" dirty="0" smtClean="0">
                          <a:latin typeface="Arial" panose="020B0604020202020204" pitchFamily="34" charset="0"/>
                          <a:cs typeface="Arial" panose="020B0604020202020204" pitchFamily="34" charset="0"/>
                        </a:rPr>
                        <a:t>Reciprocating Engine</a:t>
                      </a:r>
                      <a:endParaRPr lang="en-US" dirty="0">
                        <a:latin typeface="Arial" panose="020B0604020202020204" pitchFamily="34" charset="0"/>
                        <a:cs typeface="Arial" panose="020B0604020202020204" pitchFamily="34" charset="0"/>
                      </a:endParaRPr>
                    </a:p>
                  </a:txBody>
                  <a:tcPr anchor="ctr">
                    <a:lnL>
                      <a:noFill/>
                    </a:lnL>
                    <a:lnR>
                      <a:noFill/>
                    </a:lnR>
                    <a:lnT>
                      <a:noFill/>
                    </a:lnT>
                    <a:lnB>
                      <a:noFill/>
                    </a:lnB>
                    <a:solidFill>
                      <a:srgbClr val="BBCCFF"/>
                    </a:solidFill>
                  </a:tcPr>
                </a:tc>
                <a:tc>
                  <a:txBody>
                    <a:bodyPr/>
                    <a:lstStyle/>
                    <a:p>
                      <a:pPr algn="ctr"/>
                      <a:r>
                        <a:rPr lang="en-US" dirty="0">
                          <a:latin typeface="Arial" panose="020B0604020202020204" pitchFamily="34" charset="0"/>
                          <a:cs typeface="Arial" panose="020B0604020202020204" pitchFamily="34" charset="0"/>
                        </a:rPr>
                        <a:t>47 </a:t>
                      </a:r>
                    </a:p>
                  </a:txBody>
                  <a:tcPr anchor="ctr">
                    <a:lnL>
                      <a:noFill/>
                    </a:lnL>
                    <a:lnR>
                      <a:noFill/>
                    </a:lnR>
                    <a:lnT>
                      <a:noFill/>
                    </a:lnT>
                    <a:lnB>
                      <a:noFill/>
                    </a:lnB>
                    <a:solidFill>
                      <a:srgbClr val="BBCCFF"/>
                    </a:solidFill>
                  </a:tcPr>
                </a:tc>
                <a:tc>
                  <a:txBody>
                    <a:bodyPr/>
                    <a:lstStyle/>
                    <a:p>
                      <a:pPr algn="r"/>
                      <a:r>
                        <a:rPr lang="en-US" dirty="0">
                          <a:latin typeface="Arial" panose="020B0604020202020204" pitchFamily="34" charset="0"/>
                          <a:cs typeface="Arial" panose="020B0604020202020204" pitchFamily="34" charset="0"/>
                        </a:rPr>
                        <a:t>85,139 </a:t>
                      </a:r>
                    </a:p>
                  </a:txBody>
                  <a:tcPr anchor="ctr">
                    <a:lnL>
                      <a:noFill/>
                    </a:lnL>
                    <a:lnR>
                      <a:noFill/>
                    </a:lnR>
                    <a:lnT>
                      <a:noFill/>
                    </a:lnT>
                    <a:lnB>
                      <a:noFill/>
                    </a:lnB>
                    <a:solidFill>
                      <a:srgbClr val="BBCCFF"/>
                    </a:solidFill>
                  </a:tcPr>
                </a:tc>
              </a:tr>
              <a:tr h="526655">
                <a:tc>
                  <a:txBody>
                    <a:bodyPr/>
                    <a:lstStyle/>
                    <a:p>
                      <a:pPr algn="l"/>
                      <a:r>
                        <a:rPr lang="en-US" dirty="0" smtClean="0">
                          <a:latin typeface="Arial" panose="020B0604020202020204" pitchFamily="34" charset="0"/>
                          <a:cs typeface="Arial" panose="020B0604020202020204" pitchFamily="34" charset="0"/>
                        </a:rPr>
                        <a:t>Waste</a:t>
                      </a:r>
                      <a:r>
                        <a:rPr lang="en-US" baseline="0" dirty="0" smtClean="0">
                          <a:latin typeface="Arial" panose="020B0604020202020204" pitchFamily="34" charset="0"/>
                          <a:cs typeface="Arial" panose="020B0604020202020204" pitchFamily="34" charset="0"/>
                        </a:rPr>
                        <a:t> Heat Recovery</a:t>
                      </a:r>
                      <a:endParaRPr lang="en-US" dirty="0">
                        <a:latin typeface="Arial" panose="020B0604020202020204" pitchFamily="34" charset="0"/>
                        <a:cs typeface="Arial" panose="020B0604020202020204" pitchFamily="34" charset="0"/>
                      </a:endParaRPr>
                    </a:p>
                  </a:txBody>
                  <a:tcPr anchor="ctr">
                    <a:lnL>
                      <a:noFill/>
                    </a:lnL>
                    <a:lnR>
                      <a:noFill/>
                    </a:lnR>
                    <a:lnT>
                      <a:noFill/>
                    </a:lnT>
                    <a:lnB>
                      <a:noFill/>
                    </a:lnB>
                    <a:solidFill>
                      <a:srgbClr val="BBCCFF"/>
                    </a:solidFill>
                  </a:tcPr>
                </a:tc>
                <a:tc>
                  <a:txBody>
                    <a:bodyPr/>
                    <a:lstStyle/>
                    <a:p>
                      <a:pPr algn="ctr"/>
                      <a:r>
                        <a:rPr lang="en-US" dirty="0">
                          <a:latin typeface="Arial" panose="020B0604020202020204" pitchFamily="34" charset="0"/>
                          <a:cs typeface="Arial" panose="020B0604020202020204" pitchFamily="34" charset="0"/>
                        </a:rPr>
                        <a:t>1 </a:t>
                      </a:r>
                    </a:p>
                  </a:txBody>
                  <a:tcPr anchor="ctr">
                    <a:lnL>
                      <a:noFill/>
                    </a:lnL>
                    <a:lnR>
                      <a:noFill/>
                    </a:lnR>
                    <a:lnT>
                      <a:noFill/>
                    </a:lnT>
                    <a:lnB>
                      <a:noFill/>
                    </a:lnB>
                    <a:solidFill>
                      <a:srgbClr val="BBCCFF"/>
                    </a:solidFill>
                  </a:tcPr>
                </a:tc>
                <a:tc>
                  <a:txBody>
                    <a:bodyPr/>
                    <a:lstStyle/>
                    <a:p>
                      <a:pPr algn="r"/>
                      <a:r>
                        <a:rPr lang="en-US" dirty="0">
                          <a:latin typeface="Arial" panose="020B0604020202020204" pitchFamily="34" charset="0"/>
                          <a:cs typeface="Arial" panose="020B0604020202020204" pitchFamily="34" charset="0"/>
                        </a:rPr>
                        <a:t>3,000 </a:t>
                      </a:r>
                    </a:p>
                  </a:txBody>
                  <a:tcPr anchor="ctr">
                    <a:lnL>
                      <a:noFill/>
                    </a:lnL>
                    <a:lnR>
                      <a:noFill/>
                    </a:lnR>
                    <a:lnT>
                      <a:noFill/>
                    </a:lnT>
                    <a:lnB>
                      <a:noFill/>
                    </a:lnB>
                    <a:solidFill>
                      <a:srgbClr val="BBCCFF"/>
                    </a:solidFill>
                  </a:tcPr>
                </a:tc>
              </a:tr>
            </a:tbl>
          </a:graphicData>
        </a:graphic>
      </p:graphicFrame>
      <p:sp>
        <p:nvSpPr>
          <p:cNvPr id="7" name="Rectangle 1"/>
          <p:cNvSpPr>
            <a:spLocks noChangeArrowheads="1"/>
          </p:cNvSpPr>
          <p:nvPr/>
        </p:nvSpPr>
        <p:spPr bwMode="auto">
          <a:xfrm>
            <a:off x="457200" y="1862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374073" y="5985121"/>
            <a:ext cx="2306850" cy="276999"/>
          </a:xfrm>
          <a:prstGeom prst="rect">
            <a:avLst/>
          </a:prstGeom>
          <a:noFill/>
        </p:spPr>
        <p:txBody>
          <a:bodyPr wrap="none" rtlCol="0">
            <a:spAutoFit/>
          </a:bodyPr>
          <a:lstStyle/>
          <a:p>
            <a:r>
              <a:rPr lang="en-US" sz="1200" dirty="0" smtClean="0">
                <a:latin typeface="Arial" panose="020B0604020202020204" pitchFamily="34" charset="0"/>
                <a:cs typeface="Arial" panose="020B0604020202020204" pitchFamily="34" charset="0"/>
              </a:rPr>
              <a:t>Source: ICF International, 2011</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83398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0" y="95250"/>
            <a:ext cx="8839200" cy="873125"/>
          </a:xfrm>
        </p:spPr>
        <p:txBody>
          <a:bodyPr>
            <a:noAutofit/>
          </a:bodyPr>
          <a:lstStyle/>
          <a:p>
            <a:pPr algn="r" eaLnBrk="1" hangingPunct="1"/>
            <a:r>
              <a:rPr lang="en-US" sz="2400" dirty="0" smtClean="0">
                <a:latin typeface="Arial  "/>
                <a:cs typeface="Arial" pitchFamily="34" charset="0"/>
                <a:sym typeface="Calibri" pitchFamily="34" charset="0"/>
              </a:rPr>
              <a:t>Clean, Abundant, and Versatile</a:t>
            </a:r>
          </a:p>
        </p:txBody>
      </p:sp>
      <p:sp>
        <p:nvSpPr>
          <p:cNvPr id="5123" name="Rectangle 5"/>
          <p:cNvSpPr>
            <a:spLocks noGrp="1" noChangeArrowheads="1"/>
          </p:cNvSpPr>
          <p:nvPr>
            <p:ph idx="1"/>
          </p:nvPr>
        </p:nvSpPr>
        <p:spPr>
          <a:xfrm>
            <a:off x="134939" y="1064712"/>
            <a:ext cx="9009061" cy="5107488"/>
          </a:xfrm>
        </p:spPr>
        <p:txBody>
          <a:bodyPr rtlCol="0">
            <a:normAutofit/>
          </a:bodyPr>
          <a:lstStyle/>
          <a:p>
            <a:pPr marL="0" lvl="0" indent="0">
              <a:lnSpc>
                <a:spcPct val="200000"/>
              </a:lnSpc>
              <a:spcBef>
                <a:spcPts val="0"/>
              </a:spcBef>
              <a:spcAft>
                <a:spcPts val="0"/>
              </a:spcAft>
              <a:buClr>
                <a:schemeClr val="accent1"/>
              </a:buClr>
              <a:buFont typeface="+mj-lt"/>
              <a:buAutoNum type="arabicPeriod"/>
            </a:pPr>
            <a:r>
              <a:rPr lang="en-US" sz="2800" dirty="0" smtClean="0">
                <a:solidFill>
                  <a:schemeClr val="bg1">
                    <a:lumMod val="75000"/>
                  </a:schemeClr>
                </a:solidFill>
                <a:latin typeface="Arial" panose="020B0604020202020204" pitchFamily="34" charset="0"/>
                <a:cs typeface="Arial" panose="020B0604020202020204" pitchFamily="34" charset="0"/>
                <a:sym typeface="Calibri" pitchFamily="34" charset="0"/>
              </a:rPr>
              <a:t> Electricity generation, heating</a:t>
            </a:r>
          </a:p>
          <a:p>
            <a:pPr marL="0" lvl="0" indent="0">
              <a:lnSpc>
                <a:spcPct val="200000"/>
              </a:lnSpc>
              <a:spcBef>
                <a:spcPts val="0"/>
              </a:spcBef>
              <a:spcAft>
                <a:spcPts val="0"/>
              </a:spcAft>
              <a:buClr>
                <a:schemeClr val="accent1"/>
              </a:buClr>
              <a:buFont typeface="+mj-lt"/>
              <a:buAutoNum type="arabicPeriod"/>
            </a:pPr>
            <a:r>
              <a:rPr lang="en-US" sz="2800" dirty="0" smtClean="0">
                <a:solidFill>
                  <a:schemeClr val="bg1">
                    <a:lumMod val="75000"/>
                  </a:schemeClr>
                </a:solidFill>
                <a:latin typeface="Arial" panose="020B0604020202020204" pitchFamily="34" charset="0"/>
                <a:cs typeface="Arial" panose="020B0604020202020204" pitchFamily="34" charset="0"/>
                <a:sym typeface="Calibri" pitchFamily="34" charset="0"/>
              </a:rPr>
              <a:t> Combined heat and power applications</a:t>
            </a:r>
          </a:p>
          <a:p>
            <a:pPr marL="0" lvl="0" indent="0">
              <a:lnSpc>
                <a:spcPct val="200000"/>
              </a:lnSpc>
              <a:spcBef>
                <a:spcPts val="0"/>
              </a:spcBef>
              <a:spcAft>
                <a:spcPts val="0"/>
              </a:spcAft>
              <a:buClr>
                <a:schemeClr val="accent1"/>
              </a:buClr>
              <a:buFont typeface="+mj-lt"/>
              <a:buAutoNum type="arabicPeriod"/>
            </a:pPr>
            <a:r>
              <a:rPr lang="en-US" sz="2800" b="1" dirty="0" smtClean="0">
                <a:solidFill>
                  <a:srgbClr val="000000"/>
                </a:solidFill>
                <a:latin typeface="Arial" panose="020B0604020202020204" pitchFamily="34" charset="0"/>
                <a:cs typeface="Arial" panose="020B0604020202020204" pitchFamily="34" charset="0"/>
                <a:sym typeface="Calibri" pitchFamily="34" charset="0"/>
              </a:rPr>
              <a:t> Light and heavy duty transportation applications</a:t>
            </a:r>
          </a:p>
          <a:p>
            <a:pPr marL="0" lvl="0" indent="0">
              <a:lnSpc>
                <a:spcPct val="200000"/>
              </a:lnSpc>
              <a:spcBef>
                <a:spcPts val="0"/>
              </a:spcBef>
              <a:spcAft>
                <a:spcPts val="0"/>
              </a:spcAft>
              <a:buClr>
                <a:schemeClr val="accent1"/>
              </a:buClr>
              <a:buFont typeface="+mj-lt"/>
              <a:buAutoNum type="arabicPeriod"/>
            </a:pPr>
            <a:r>
              <a:rPr lang="en-US" sz="2800" dirty="0" smtClean="0">
                <a:solidFill>
                  <a:schemeClr val="bg1">
                    <a:lumMod val="75000"/>
                  </a:schemeClr>
                </a:solidFill>
                <a:latin typeface="Arial" panose="020B0604020202020204" pitchFamily="34" charset="0"/>
                <a:cs typeface="Arial" panose="020B0604020202020204" pitchFamily="34" charset="0"/>
                <a:sym typeface="Calibri" pitchFamily="34" charset="0"/>
              </a:rPr>
              <a:t> Feedstock for industries and other liquids use</a:t>
            </a:r>
          </a:p>
          <a:p>
            <a:pPr marL="0" lvl="0" indent="0">
              <a:lnSpc>
                <a:spcPct val="200000"/>
              </a:lnSpc>
              <a:spcBef>
                <a:spcPts val="0"/>
              </a:spcBef>
              <a:spcAft>
                <a:spcPts val="0"/>
              </a:spcAft>
              <a:buClr>
                <a:schemeClr val="accent1"/>
              </a:buClr>
              <a:buFont typeface="+mj-lt"/>
              <a:buAutoNum type="arabicPeriod"/>
            </a:pPr>
            <a:r>
              <a:rPr lang="en-US" sz="2800" dirty="0">
                <a:solidFill>
                  <a:schemeClr val="bg1">
                    <a:lumMod val="75000"/>
                  </a:schemeClr>
                </a:solidFill>
                <a:latin typeface="Arial" panose="020B0604020202020204" pitchFamily="34" charset="0"/>
                <a:cs typeface="Arial" panose="020B0604020202020204" pitchFamily="34" charset="0"/>
                <a:sym typeface="Calibri" pitchFamily="34" charset="0"/>
              </a:rPr>
              <a:t> </a:t>
            </a:r>
            <a:r>
              <a:rPr lang="en-US" sz="2800" dirty="0" smtClean="0">
                <a:solidFill>
                  <a:schemeClr val="bg1">
                    <a:lumMod val="75000"/>
                  </a:schemeClr>
                </a:solidFill>
                <a:latin typeface="Arial" panose="020B0604020202020204" pitchFamily="34" charset="0"/>
                <a:cs typeface="Arial" panose="020B0604020202020204" pitchFamily="34" charset="0"/>
                <a:sym typeface="Calibri" pitchFamily="34" charset="0"/>
              </a:rPr>
              <a:t>Exports</a:t>
            </a:r>
          </a:p>
        </p:txBody>
      </p:sp>
    </p:spTree>
    <p:extLst>
      <p:ext uri="{BB962C8B-B14F-4D97-AF65-F5344CB8AC3E}">
        <p14:creationId xmlns:p14="http://schemas.microsoft.com/office/powerpoint/2010/main" val="262207665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836152" cy="1150854"/>
          </a:xfrm>
        </p:spPr>
        <p:txBody>
          <a:bodyPr>
            <a:normAutofit/>
          </a:bodyPr>
          <a:lstStyle/>
          <a:p>
            <a:pPr algn="r"/>
            <a:r>
              <a:rPr lang="en-US" sz="2400" dirty="0" smtClean="0">
                <a:latin typeface="Arial" panose="020B0604020202020204" pitchFamily="34" charset="0"/>
                <a:cs typeface="Arial" panose="020B0604020202020204" pitchFamily="34" charset="0"/>
              </a:rPr>
              <a:t>NGV Market Penetration</a:t>
            </a:r>
            <a:endParaRPr lang="en-US" sz="2400" dirty="0">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77560"/>
            <a:ext cx="8325875" cy="5208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91493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836152" cy="1150854"/>
          </a:xfrm>
        </p:spPr>
        <p:txBody>
          <a:bodyPr>
            <a:normAutofit/>
          </a:bodyPr>
          <a:lstStyle/>
          <a:p>
            <a:pPr algn="r"/>
            <a:r>
              <a:rPr lang="en-US" sz="2400" dirty="0" smtClean="0">
                <a:latin typeface="Arial" panose="020B0604020202020204" pitchFamily="34" charset="0"/>
                <a:cs typeface="Arial" panose="020B0604020202020204" pitchFamily="34" charset="0"/>
              </a:rPr>
              <a:t>SEPA Natural Gas Equivalency Prices</a:t>
            </a:r>
            <a:endParaRPr lang="en-US" sz="2400" dirty="0">
              <a:latin typeface="Arial" panose="020B0604020202020204" pitchFamily="34" charset="0"/>
              <a:cs typeface="Arial" panose="020B0604020202020204" pitchFamily="34" charset="0"/>
            </a:endParaRPr>
          </a:p>
        </p:txBody>
      </p:sp>
      <p:pic>
        <p:nvPicPr>
          <p:cNvPr id="5" name="Snagit_PPT6C5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04" y="1578366"/>
            <a:ext cx="8926467" cy="3957400"/>
          </a:xfrm>
          <a:prstGeom prst="rect">
            <a:avLst/>
          </a:prstGeom>
        </p:spPr>
      </p:pic>
    </p:spTree>
    <p:extLst>
      <p:ext uri="{BB962C8B-B14F-4D97-AF65-F5344CB8AC3E}">
        <p14:creationId xmlns:p14="http://schemas.microsoft.com/office/powerpoint/2010/main" val="198134838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Chart 16"/>
          <p:cNvGraphicFramePr>
            <a:graphicFrameLocks/>
          </p:cNvGraphicFramePr>
          <p:nvPr/>
        </p:nvGraphicFramePr>
        <p:xfrm>
          <a:off x="863600" y="1854200"/>
          <a:ext cx="7416800" cy="4445000"/>
        </p:xfrm>
        <a:graphic>
          <a:graphicData uri="http://schemas.openxmlformats.org/presentationml/2006/ole">
            <mc:AlternateContent xmlns:mc="http://schemas.openxmlformats.org/markup-compatibility/2006">
              <mc:Choice xmlns:v="urn:schemas-microsoft-com:vml" Requires="v">
                <p:oleObj spid="_x0000_s1028" r:id="rId4" imgW="7413378" imgH="4444369" progId="Excel.Chart.8">
                  <p:embed/>
                </p:oleObj>
              </mc:Choice>
              <mc:Fallback>
                <p:oleObj r:id="rId4" imgW="7413378" imgH="444436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600" y="1854200"/>
                        <a:ext cx="74168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7" name="Rectangle 2"/>
          <p:cNvSpPr>
            <a:spLocks noGrp="1" noChangeArrowheads="1"/>
          </p:cNvSpPr>
          <p:nvPr>
            <p:ph type="title"/>
          </p:nvPr>
        </p:nvSpPr>
        <p:spPr>
          <a:xfrm>
            <a:off x="1" y="0"/>
            <a:ext cx="8836152" cy="1150854"/>
          </a:xfrm>
        </p:spPr>
        <p:txBody>
          <a:bodyPr>
            <a:normAutofit/>
          </a:bodyPr>
          <a:lstStyle/>
          <a:p>
            <a:pPr algn="r" eaLnBrk="1" hangingPunct="1"/>
            <a:r>
              <a:rPr lang="en-US" sz="2400" dirty="0" smtClean="0">
                <a:latin typeface="Arial" panose="020B0604020202020204" pitchFamily="34" charset="0"/>
                <a:cs typeface="Arial" panose="020B0604020202020204" pitchFamily="34" charset="0"/>
              </a:rPr>
              <a:t>Neighborhood Air Emissions</a:t>
            </a:r>
          </a:p>
        </p:txBody>
      </p:sp>
      <p:sp>
        <p:nvSpPr>
          <p:cNvPr id="11268" name="TextBox 2"/>
          <p:cNvSpPr txBox="1">
            <a:spLocks noChangeArrowheads="1"/>
          </p:cNvSpPr>
          <p:nvPr/>
        </p:nvSpPr>
        <p:spPr bwMode="auto">
          <a:xfrm>
            <a:off x="304800" y="1035050"/>
            <a:ext cx="797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b="1" dirty="0"/>
              <a:t>Neighborhood Air Emissions </a:t>
            </a:r>
            <a:br>
              <a:rPr lang="en-US" b="1" dirty="0"/>
            </a:br>
            <a:r>
              <a:rPr lang="en-US" dirty="0"/>
              <a:t>Base Case (Diesel) vs. CNG Case</a:t>
            </a:r>
          </a:p>
        </p:txBody>
      </p:sp>
      <p:cxnSp>
        <p:nvCxnSpPr>
          <p:cNvPr id="7" name="Straight Arrow Connector 6"/>
          <p:cNvCxnSpPr/>
          <p:nvPr/>
        </p:nvCxnSpPr>
        <p:spPr>
          <a:xfrm>
            <a:off x="2590800" y="2457450"/>
            <a:ext cx="0" cy="1200150"/>
          </a:xfrm>
          <a:prstGeom prst="straightConnector1">
            <a:avLst/>
          </a:prstGeom>
          <a:ln w="38100">
            <a:solidFill>
              <a:schemeClr val="accent1"/>
            </a:solidFill>
            <a:miter lim="800000"/>
            <a:tailEnd type="triangle" w="med" len="lg"/>
          </a:ln>
        </p:spPr>
        <p:style>
          <a:lnRef idx="1">
            <a:schemeClr val="accent1"/>
          </a:lnRef>
          <a:fillRef idx="0">
            <a:schemeClr val="accent1"/>
          </a:fillRef>
          <a:effectRef idx="0">
            <a:schemeClr val="accent1"/>
          </a:effectRef>
          <a:fontRef idx="minor">
            <a:schemeClr val="tx1"/>
          </a:fontRef>
        </p:style>
      </p:cxnSp>
      <p:sp>
        <p:nvSpPr>
          <p:cNvPr id="11270" name="TextBox 7"/>
          <p:cNvSpPr txBox="1">
            <a:spLocks noChangeArrowheads="1"/>
          </p:cNvSpPr>
          <p:nvPr/>
        </p:nvSpPr>
        <p:spPr bwMode="auto">
          <a:xfrm>
            <a:off x="2397125" y="2133600"/>
            <a:ext cx="1905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1500" b="1" i="1">
                <a:solidFill>
                  <a:schemeClr val="accent1"/>
                </a:solidFill>
              </a:rPr>
              <a:t>42% Reduction</a:t>
            </a:r>
          </a:p>
        </p:txBody>
      </p:sp>
      <p:cxnSp>
        <p:nvCxnSpPr>
          <p:cNvPr id="12" name="Straight Arrow Connector 11"/>
          <p:cNvCxnSpPr/>
          <p:nvPr/>
        </p:nvCxnSpPr>
        <p:spPr>
          <a:xfrm>
            <a:off x="3630613" y="3676650"/>
            <a:ext cx="0" cy="1871663"/>
          </a:xfrm>
          <a:prstGeom prst="straightConnector1">
            <a:avLst/>
          </a:prstGeom>
          <a:ln w="38100">
            <a:solidFill>
              <a:schemeClr val="accent1"/>
            </a:solidFill>
            <a:miter lim="800000"/>
            <a:tailEnd type="triangle" w="med" len="lg"/>
          </a:ln>
        </p:spPr>
        <p:style>
          <a:lnRef idx="1">
            <a:schemeClr val="accent1"/>
          </a:lnRef>
          <a:fillRef idx="0">
            <a:schemeClr val="accent1"/>
          </a:fillRef>
          <a:effectRef idx="0">
            <a:schemeClr val="accent1"/>
          </a:effectRef>
          <a:fontRef idx="minor">
            <a:schemeClr val="tx1"/>
          </a:fontRef>
        </p:style>
      </p:cxnSp>
      <p:sp>
        <p:nvSpPr>
          <p:cNvPr id="11272" name="TextBox 12"/>
          <p:cNvSpPr txBox="1">
            <a:spLocks noChangeArrowheads="1"/>
          </p:cNvSpPr>
          <p:nvPr/>
        </p:nvSpPr>
        <p:spPr bwMode="auto">
          <a:xfrm>
            <a:off x="3436938" y="3352800"/>
            <a:ext cx="1905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1500" b="1" i="1">
                <a:solidFill>
                  <a:schemeClr val="accent1"/>
                </a:solidFill>
              </a:rPr>
              <a:t>88% Reduction</a:t>
            </a:r>
          </a:p>
        </p:txBody>
      </p:sp>
      <p:cxnSp>
        <p:nvCxnSpPr>
          <p:cNvPr id="14" name="Straight Arrow Connector 13"/>
          <p:cNvCxnSpPr/>
          <p:nvPr/>
        </p:nvCxnSpPr>
        <p:spPr>
          <a:xfrm>
            <a:off x="6831013" y="3886200"/>
            <a:ext cx="0" cy="1703388"/>
          </a:xfrm>
          <a:prstGeom prst="straightConnector1">
            <a:avLst/>
          </a:prstGeom>
          <a:ln w="38100">
            <a:solidFill>
              <a:schemeClr val="accent1"/>
            </a:solidFill>
            <a:miter lim="800000"/>
            <a:tailEnd type="triangle" w="med" len="lg"/>
          </a:ln>
        </p:spPr>
        <p:style>
          <a:lnRef idx="1">
            <a:schemeClr val="accent1"/>
          </a:lnRef>
          <a:fillRef idx="0">
            <a:schemeClr val="accent1"/>
          </a:fillRef>
          <a:effectRef idx="0">
            <a:schemeClr val="accent1"/>
          </a:effectRef>
          <a:fontRef idx="minor">
            <a:schemeClr val="tx1"/>
          </a:fontRef>
        </p:style>
      </p:cxnSp>
      <p:sp>
        <p:nvSpPr>
          <p:cNvPr id="11274" name="TextBox 14"/>
          <p:cNvSpPr txBox="1">
            <a:spLocks noChangeArrowheads="1"/>
          </p:cNvSpPr>
          <p:nvPr/>
        </p:nvSpPr>
        <p:spPr bwMode="auto">
          <a:xfrm>
            <a:off x="6637338" y="3562350"/>
            <a:ext cx="1905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sz="1500" b="1" i="1">
                <a:solidFill>
                  <a:schemeClr val="accent1"/>
                </a:solidFill>
              </a:rPr>
              <a:t>91% Reduction</a:t>
            </a:r>
          </a:p>
        </p:txBody>
      </p:sp>
      <p:sp>
        <p:nvSpPr>
          <p:cNvPr id="11275" name="TextBox 2"/>
          <p:cNvSpPr txBox="1">
            <a:spLocks noChangeArrowheads="1"/>
          </p:cNvSpPr>
          <p:nvPr/>
        </p:nvSpPr>
        <p:spPr bwMode="auto">
          <a:xfrm rot="-5400000">
            <a:off x="-488156" y="3474244"/>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t>lbs/year</a:t>
            </a:r>
          </a:p>
        </p:txBody>
      </p:sp>
    </p:spTree>
    <p:extLst>
      <p:ext uri="{BB962C8B-B14F-4D97-AF65-F5344CB8AC3E}">
        <p14:creationId xmlns:p14="http://schemas.microsoft.com/office/powerpoint/2010/main" val="1064406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0" y="95250"/>
            <a:ext cx="8839200" cy="873125"/>
          </a:xfrm>
        </p:spPr>
        <p:txBody>
          <a:bodyPr>
            <a:noAutofit/>
          </a:bodyPr>
          <a:lstStyle/>
          <a:p>
            <a:pPr algn="r" eaLnBrk="1" hangingPunct="1"/>
            <a:r>
              <a:rPr lang="en-US" sz="2400" dirty="0" smtClean="0">
                <a:latin typeface="Arial  "/>
                <a:cs typeface="Arial" pitchFamily="34" charset="0"/>
                <a:sym typeface="Calibri" pitchFamily="34" charset="0"/>
              </a:rPr>
              <a:t>Clean, Abundant, and Versatile</a:t>
            </a:r>
          </a:p>
        </p:txBody>
      </p:sp>
      <p:sp>
        <p:nvSpPr>
          <p:cNvPr id="5123" name="Rectangle 5"/>
          <p:cNvSpPr>
            <a:spLocks noGrp="1" noChangeArrowheads="1"/>
          </p:cNvSpPr>
          <p:nvPr>
            <p:ph idx="1"/>
          </p:nvPr>
        </p:nvSpPr>
        <p:spPr>
          <a:xfrm>
            <a:off x="134939" y="1064712"/>
            <a:ext cx="8908853" cy="5107488"/>
          </a:xfrm>
        </p:spPr>
        <p:txBody>
          <a:bodyPr rtlCol="0">
            <a:normAutofit/>
          </a:bodyPr>
          <a:lstStyle/>
          <a:p>
            <a:pPr marL="0" lvl="0" indent="0">
              <a:lnSpc>
                <a:spcPct val="200000"/>
              </a:lnSpc>
              <a:buClr>
                <a:schemeClr val="accent1"/>
              </a:buClr>
              <a:buFont typeface="+mj-lt"/>
              <a:buAutoNum type="arabicPeriod"/>
            </a:pPr>
            <a:r>
              <a:rPr lang="en-US" sz="2800" dirty="0" smtClean="0">
                <a:solidFill>
                  <a:schemeClr val="bg1">
                    <a:lumMod val="75000"/>
                  </a:schemeClr>
                </a:solidFill>
                <a:latin typeface="Arial" panose="020B0604020202020204" pitchFamily="34" charset="0"/>
                <a:cs typeface="Arial" panose="020B0604020202020204" pitchFamily="34" charset="0"/>
                <a:sym typeface="Calibri" pitchFamily="34" charset="0"/>
              </a:rPr>
              <a:t> Electricity generation, heating</a:t>
            </a:r>
          </a:p>
          <a:p>
            <a:pPr marL="0" lvl="0" indent="0">
              <a:lnSpc>
                <a:spcPct val="200000"/>
              </a:lnSpc>
              <a:buClr>
                <a:schemeClr val="accent1"/>
              </a:buClr>
              <a:buFont typeface="+mj-lt"/>
              <a:buAutoNum type="arabicPeriod"/>
            </a:pPr>
            <a:r>
              <a:rPr lang="en-US" sz="2800" dirty="0" smtClean="0">
                <a:solidFill>
                  <a:schemeClr val="bg1">
                    <a:lumMod val="75000"/>
                  </a:schemeClr>
                </a:solidFill>
                <a:latin typeface="Arial" panose="020B0604020202020204" pitchFamily="34" charset="0"/>
                <a:cs typeface="Arial" panose="020B0604020202020204" pitchFamily="34" charset="0"/>
                <a:sym typeface="Calibri" pitchFamily="34" charset="0"/>
              </a:rPr>
              <a:t> Combined heat and power applications</a:t>
            </a:r>
          </a:p>
          <a:p>
            <a:pPr marL="0" lvl="0" indent="0">
              <a:lnSpc>
                <a:spcPct val="200000"/>
              </a:lnSpc>
              <a:spcBef>
                <a:spcPts val="0"/>
              </a:spcBef>
              <a:buClr>
                <a:schemeClr val="accent1"/>
              </a:buClr>
              <a:buFont typeface="+mj-lt"/>
              <a:buAutoNum type="arabicPeriod"/>
            </a:pPr>
            <a:r>
              <a:rPr lang="en-US" sz="2800" dirty="0" smtClean="0">
                <a:solidFill>
                  <a:schemeClr val="bg1">
                    <a:lumMod val="75000"/>
                  </a:schemeClr>
                </a:solidFill>
                <a:latin typeface="Arial" panose="020B0604020202020204" pitchFamily="34" charset="0"/>
                <a:cs typeface="Arial" panose="020B0604020202020204" pitchFamily="34" charset="0"/>
                <a:sym typeface="Calibri" pitchFamily="34" charset="0"/>
              </a:rPr>
              <a:t> Light and heavy duty transportation applications</a:t>
            </a:r>
          </a:p>
          <a:p>
            <a:pPr marL="0" lvl="0" indent="0">
              <a:lnSpc>
                <a:spcPct val="200000"/>
              </a:lnSpc>
              <a:buClr>
                <a:schemeClr val="accent1"/>
              </a:buClr>
              <a:buFont typeface="+mj-lt"/>
              <a:buAutoNum type="arabicPeriod"/>
            </a:pPr>
            <a:r>
              <a:rPr lang="en-US" sz="2800" b="1" dirty="0" smtClean="0">
                <a:solidFill>
                  <a:srgbClr val="000000"/>
                </a:solidFill>
                <a:latin typeface="Arial" panose="020B0604020202020204" pitchFamily="34" charset="0"/>
                <a:cs typeface="Arial" panose="020B0604020202020204" pitchFamily="34" charset="0"/>
                <a:sym typeface="Calibri" pitchFamily="34" charset="0"/>
              </a:rPr>
              <a:t> Feedstock for industries and other liquids use</a:t>
            </a:r>
          </a:p>
          <a:p>
            <a:pPr marL="0" lvl="0" indent="0">
              <a:lnSpc>
                <a:spcPct val="200000"/>
              </a:lnSpc>
              <a:buClr>
                <a:schemeClr val="accent1"/>
              </a:buClr>
              <a:buFont typeface="+mj-lt"/>
              <a:buAutoNum type="arabicPeriod"/>
            </a:pPr>
            <a:r>
              <a:rPr lang="en-US" sz="2800" dirty="0">
                <a:solidFill>
                  <a:srgbClr val="000000"/>
                </a:solidFill>
                <a:latin typeface="Arial" panose="020B0604020202020204" pitchFamily="34" charset="0"/>
                <a:cs typeface="Arial" panose="020B0604020202020204" pitchFamily="34" charset="0"/>
                <a:sym typeface="Calibri" pitchFamily="34" charset="0"/>
              </a:rPr>
              <a:t> </a:t>
            </a:r>
            <a:r>
              <a:rPr lang="en-US" sz="2800" dirty="0" smtClean="0">
                <a:solidFill>
                  <a:schemeClr val="bg1">
                    <a:lumMod val="75000"/>
                  </a:schemeClr>
                </a:solidFill>
                <a:latin typeface="Arial" panose="020B0604020202020204" pitchFamily="34" charset="0"/>
                <a:cs typeface="Arial" panose="020B0604020202020204" pitchFamily="34" charset="0"/>
                <a:sym typeface="Calibri" pitchFamily="34" charset="0"/>
              </a:rPr>
              <a:t>Exports</a:t>
            </a:r>
          </a:p>
        </p:txBody>
      </p:sp>
    </p:spTree>
    <p:extLst>
      <p:ext uri="{BB962C8B-B14F-4D97-AF65-F5344CB8AC3E}">
        <p14:creationId xmlns:p14="http://schemas.microsoft.com/office/powerpoint/2010/main" val="3076132171"/>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17"/>
          <p:cNvGrpSpPr>
            <a:grpSpLocks/>
          </p:cNvGrpSpPr>
          <p:nvPr/>
        </p:nvGrpSpPr>
        <p:grpSpPr bwMode="auto">
          <a:xfrm>
            <a:off x="974648" y="1041962"/>
            <a:ext cx="7250112" cy="4767262"/>
            <a:chOff x="504827" y="1247775"/>
            <a:chExt cx="8058148" cy="4876800"/>
          </a:xfrm>
        </p:grpSpPr>
        <p:pic>
          <p:nvPicPr>
            <p:cNvPr id="16" name="Picture 15" descr="simple marcellus map.jpg"/>
            <p:cNvPicPr>
              <a:picLocks noChangeAspect="1"/>
            </p:cNvPicPr>
            <p:nvPr/>
          </p:nvPicPr>
          <p:blipFill>
            <a:blip r:embed="rId3"/>
            <a:stretch>
              <a:fillRect/>
            </a:stretch>
          </p:blipFill>
          <p:spPr>
            <a:xfrm>
              <a:off x="504827" y="1247775"/>
              <a:ext cx="8058148" cy="4876800"/>
            </a:xfrm>
            <a:prstGeom prst="rect">
              <a:avLst/>
            </a:prstGeom>
            <a:ln>
              <a:solidFill>
                <a:schemeClr val="bg2">
                  <a:alpha val="56000"/>
                </a:schemeClr>
              </a:solidFill>
            </a:ln>
            <a:effectLst>
              <a:outerShdw blurRad="50800" dist="38100" dir="5400000" algn="t" rotWithShape="0">
                <a:prstClr val="black">
                  <a:alpha val="40000"/>
                </a:prstClr>
              </a:outerShdw>
            </a:effectLst>
          </p:spPr>
        </p:pic>
        <p:sp>
          <p:nvSpPr>
            <p:cNvPr id="32781" name="Freeform 23"/>
            <p:cNvSpPr>
              <a:spLocks/>
            </p:cNvSpPr>
            <p:nvPr/>
          </p:nvSpPr>
          <p:spPr bwMode="auto">
            <a:xfrm>
              <a:off x="2917407" y="2343148"/>
              <a:ext cx="2245142" cy="3143251"/>
            </a:xfrm>
            <a:custGeom>
              <a:avLst/>
              <a:gdLst>
                <a:gd name="T0" fmla="*/ 2043430 w 1201529"/>
                <a:gd name="T1" fmla="*/ 51890 h 1923268"/>
                <a:gd name="T2" fmla="*/ 1414725 w 1201529"/>
                <a:gd name="T3" fmla="*/ 766052 h 1923268"/>
                <a:gd name="T4" fmla="*/ 1016418 w 1201529"/>
                <a:gd name="T5" fmla="*/ 1066803 h 1923268"/>
                <a:gd name="T6" fmla="*/ 883066 w 1201529"/>
                <a:gd name="T7" fmla="*/ 1133475 h 1923268"/>
                <a:gd name="T8" fmla="*/ 312003 w 1201529"/>
                <a:gd name="T9" fmla="*/ 1468486 h 1923268"/>
                <a:gd name="T10" fmla="*/ 73444 w 1201529"/>
                <a:gd name="T11" fmla="*/ 2190750 h 1923268"/>
                <a:gd name="T12" fmla="*/ 12701 w 1201529"/>
                <a:gd name="T13" fmla="*/ 2923677 h 1923268"/>
                <a:gd name="T14" fmla="*/ 149644 w 1201529"/>
                <a:gd name="T15" fmla="*/ 3105152 h 1923268"/>
                <a:gd name="T16" fmla="*/ 344333 w 1201529"/>
                <a:gd name="T17" fmla="*/ 3124201 h 1923268"/>
                <a:gd name="T18" fmla="*/ 511592 w 1201529"/>
                <a:gd name="T19" fmla="*/ 2952750 h 1923268"/>
                <a:gd name="T20" fmla="*/ 639391 w 1201529"/>
                <a:gd name="T21" fmla="*/ 2538200 h 1923268"/>
                <a:gd name="T22" fmla="*/ 1083093 w 1201529"/>
                <a:gd name="T23" fmla="*/ 1724025 h 1923268"/>
                <a:gd name="T24" fmla="*/ 1480151 w 1201529"/>
                <a:gd name="T25" fmla="*/ 1283528 h 1923268"/>
                <a:gd name="T26" fmla="*/ 2168017 w 1201529"/>
                <a:gd name="T27" fmla="*/ 456631 h 1923268"/>
                <a:gd name="T28" fmla="*/ 2043430 w 1201529"/>
                <a:gd name="T29" fmla="*/ 51890 h 19232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1529" h="1923268">
                  <a:moveTo>
                    <a:pt x="1093579" y="31750"/>
                  </a:moveTo>
                  <a:cubicBezTo>
                    <a:pt x="906254" y="0"/>
                    <a:pt x="877766" y="387177"/>
                    <a:pt x="757116" y="468726"/>
                  </a:cubicBezTo>
                  <a:cubicBezTo>
                    <a:pt x="661264" y="565426"/>
                    <a:pt x="591376" y="615278"/>
                    <a:pt x="543955" y="652747"/>
                  </a:cubicBezTo>
                  <a:cubicBezTo>
                    <a:pt x="496534" y="690216"/>
                    <a:pt x="531171" y="645779"/>
                    <a:pt x="472589" y="693542"/>
                  </a:cubicBezTo>
                  <a:cubicBezTo>
                    <a:pt x="356391" y="808886"/>
                    <a:pt x="259899" y="741219"/>
                    <a:pt x="166974" y="898526"/>
                  </a:cubicBezTo>
                  <a:cubicBezTo>
                    <a:pt x="109203" y="1014116"/>
                    <a:pt x="66001" y="1192061"/>
                    <a:pt x="39305" y="1340459"/>
                  </a:cubicBezTo>
                  <a:cubicBezTo>
                    <a:pt x="12609" y="1488857"/>
                    <a:pt x="0" y="1695668"/>
                    <a:pt x="6797" y="1788917"/>
                  </a:cubicBezTo>
                  <a:cubicBezTo>
                    <a:pt x="13594" y="1882167"/>
                    <a:pt x="50505" y="1879507"/>
                    <a:pt x="80085" y="1899956"/>
                  </a:cubicBezTo>
                  <a:cubicBezTo>
                    <a:pt x="109665" y="1920405"/>
                    <a:pt x="152842" y="1923268"/>
                    <a:pt x="184276" y="1911612"/>
                  </a:cubicBezTo>
                  <a:cubicBezTo>
                    <a:pt x="216031" y="1903892"/>
                    <a:pt x="247470" y="1866466"/>
                    <a:pt x="273788" y="1806706"/>
                  </a:cubicBezTo>
                  <a:cubicBezTo>
                    <a:pt x="300106" y="1746946"/>
                    <a:pt x="286959" y="1676415"/>
                    <a:pt x="342182" y="1553054"/>
                  </a:cubicBezTo>
                  <a:cubicBezTo>
                    <a:pt x="408925" y="1372383"/>
                    <a:pt x="468114" y="1259569"/>
                    <a:pt x="579637" y="1054883"/>
                  </a:cubicBezTo>
                  <a:cubicBezTo>
                    <a:pt x="645283" y="920134"/>
                    <a:pt x="695361" y="912659"/>
                    <a:pt x="792130" y="785355"/>
                  </a:cubicBezTo>
                  <a:lnTo>
                    <a:pt x="1160254" y="279400"/>
                  </a:lnTo>
                  <a:cubicBezTo>
                    <a:pt x="1138029" y="196850"/>
                    <a:pt x="1201529" y="114300"/>
                    <a:pt x="1093579" y="31750"/>
                  </a:cubicBezTo>
                  <a:close/>
                </a:path>
              </a:pathLst>
            </a:custGeom>
            <a:solidFill>
              <a:srgbClr val="FFC000">
                <a:alpha val="45097"/>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solidFill>
                  <a:srgbClr val="464847"/>
                </a:solidFill>
              </a:endParaRPr>
            </a:p>
          </p:txBody>
        </p:sp>
        <p:grpSp>
          <p:nvGrpSpPr>
            <p:cNvPr id="32782" name="Group 11"/>
            <p:cNvGrpSpPr>
              <a:grpSpLocks/>
            </p:cNvGrpSpPr>
            <p:nvPr/>
          </p:nvGrpSpPr>
          <p:grpSpPr bwMode="auto">
            <a:xfrm>
              <a:off x="6101712" y="4876269"/>
              <a:ext cx="2224105" cy="878854"/>
              <a:chOff x="6149337" y="4619094"/>
              <a:chExt cx="2224105" cy="878854"/>
            </a:xfrm>
          </p:grpSpPr>
          <p:sp>
            <p:nvSpPr>
              <p:cNvPr id="26" name="TextBox 25"/>
              <p:cNvSpPr txBox="1"/>
              <p:nvPr/>
            </p:nvSpPr>
            <p:spPr>
              <a:xfrm>
                <a:off x="6150005" y="4619775"/>
                <a:ext cx="2222583" cy="878869"/>
              </a:xfrm>
              <a:prstGeom prst="rect">
                <a:avLst/>
              </a:prstGeom>
              <a:solidFill>
                <a:schemeClr val="bg1"/>
              </a:solidFill>
              <a:ln>
                <a:solidFill>
                  <a:schemeClr val="tx1"/>
                </a:solidFill>
              </a:ln>
            </p:spPr>
            <p:txBody>
              <a:bodyPr>
                <a:spAutoFit/>
              </a:bodyPr>
              <a:lstStyle/>
              <a:p>
                <a:pPr algn="ctr">
                  <a:defRPr/>
                </a:pPr>
                <a:r>
                  <a:rPr lang="en-US" sz="1200" b="1" u="sng" dirty="0">
                    <a:solidFill>
                      <a:srgbClr val="000000"/>
                    </a:solidFill>
                  </a:rPr>
                  <a:t>Legend</a:t>
                </a:r>
              </a:p>
              <a:p>
                <a:pPr marL="228600" algn="ctr">
                  <a:defRPr/>
                </a:pPr>
                <a:endParaRPr lang="en-US" sz="200" b="1" dirty="0">
                  <a:solidFill>
                    <a:srgbClr val="000000"/>
                  </a:solidFill>
                  <a:latin typeface="Arial Narrow" pitchFamily="34" charset="0"/>
                </a:endParaRPr>
              </a:p>
              <a:p>
                <a:pPr marL="228600" algn="ctr">
                  <a:defRPr/>
                </a:pPr>
                <a:r>
                  <a:rPr lang="en-US" sz="1000" b="1" dirty="0">
                    <a:solidFill>
                      <a:srgbClr val="000000"/>
                    </a:solidFill>
                    <a:latin typeface="Arial Narrow" pitchFamily="34" charset="0"/>
                  </a:rPr>
                  <a:t>Marcellus Shale Formation</a:t>
                </a:r>
              </a:p>
              <a:p>
                <a:pPr marL="228600" algn="ctr">
                  <a:defRPr/>
                </a:pPr>
                <a:endParaRPr lang="en-US" sz="1000" b="1" dirty="0">
                  <a:solidFill>
                    <a:srgbClr val="000000"/>
                  </a:solidFill>
                  <a:latin typeface="Arial Narrow" pitchFamily="34" charset="0"/>
                </a:endParaRPr>
              </a:p>
              <a:p>
                <a:pPr marL="228600" algn="ctr">
                  <a:defRPr/>
                </a:pPr>
                <a:endParaRPr lang="en-US" sz="400" b="1" dirty="0">
                  <a:solidFill>
                    <a:srgbClr val="000000"/>
                  </a:solidFill>
                  <a:latin typeface="Arial Narrow" pitchFamily="34" charset="0"/>
                </a:endParaRPr>
              </a:p>
              <a:p>
                <a:pPr marL="228600" algn="ctr">
                  <a:defRPr/>
                </a:pPr>
                <a:r>
                  <a:rPr lang="en-US" sz="1000" b="1" dirty="0">
                    <a:solidFill>
                      <a:srgbClr val="000000"/>
                    </a:solidFill>
                    <a:latin typeface="Arial Narrow" pitchFamily="34" charset="0"/>
                  </a:rPr>
                  <a:t>Wet Gas Region</a:t>
                </a:r>
              </a:p>
              <a:p>
                <a:pPr marL="228600" algn="ctr">
                  <a:defRPr/>
                </a:pPr>
                <a:endParaRPr lang="en-US" sz="500" b="1" dirty="0">
                  <a:solidFill>
                    <a:srgbClr val="000000"/>
                  </a:solidFill>
                  <a:latin typeface="Arial Narrow" pitchFamily="34" charset="0"/>
                </a:endParaRPr>
              </a:p>
            </p:txBody>
          </p:sp>
          <p:sp>
            <p:nvSpPr>
              <p:cNvPr id="32784" name="Rectangle 26"/>
              <p:cNvSpPr>
                <a:spLocks noChangeArrowheads="1"/>
              </p:cNvSpPr>
              <p:nvPr/>
            </p:nvSpPr>
            <p:spPr bwMode="auto">
              <a:xfrm>
                <a:off x="6362287" y="4785857"/>
                <a:ext cx="200025" cy="283293"/>
              </a:xfrm>
              <a:prstGeom prst="rect">
                <a:avLst/>
              </a:prstGeom>
              <a:solidFill>
                <a:srgbClr val="B9BEA8">
                  <a:alpha val="30980"/>
                </a:srgbClr>
              </a:solidFill>
              <a:ln w="9525" algn="ctr">
                <a:solidFill>
                  <a:schemeClr val="tx1"/>
                </a:solidFill>
                <a:round/>
                <a:headEnd/>
                <a:tailEnd/>
              </a:ln>
            </p:spPr>
            <p:txBody>
              <a:bodyPr>
                <a:spAutoFit/>
              </a:bodyPr>
              <a:lstStyle/>
              <a:p>
                <a:pPr algn="ctr" defTabSz="914400">
                  <a:spcBef>
                    <a:spcPct val="50000"/>
                  </a:spcBef>
                </a:pPr>
                <a:endParaRPr lang="en-US" sz="1000" b="1">
                  <a:solidFill>
                    <a:srgbClr val="464847"/>
                  </a:solidFill>
                </a:endParaRPr>
              </a:p>
            </p:txBody>
          </p:sp>
          <p:sp>
            <p:nvSpPr>
              <p:cNvPr id="32785" name="Rectangle 27"/>
              <p:cNvSpPr>
                <a:spLocks noChangeArrowheads="1"/>
              </p:cNvSpPr>
              <p:nvPr/>
            </p:nvSpPr>
            <p:spPr bwMode="auto">
              <a:xfrm>
                <a:off x="6348416" y="5165864"/>
                <a:ext cx="213897" cy="283293"/>
              </a:xfrm>
              <a:prstGeom prst="rect">
                <a:avLst/>
              </a:prstGeom>
              <a:solidFill>
                <a:srgbClr val="FFC000">
                  <a:alpha val="50195"/>
                </a:srgbClr>
              </a:solidFill>
              <a:ln w="9525" algn="ctr">
                <a:solidFill>
                  <a:schemeClr val="tx1"/>
                </a:solidFill>
                <a:round/>
                <a:headEnd/>
                <a:tailEnd/>
              </a:ln>
            </p:spPr>
            <p:txBody>
              <a:bodyPr>
                <a:spAutoFit/>
              </a:bodyPr>
              <a:lstStyle/>
              <a:p>
                <a:pPr algn="ctr" defTabSz="914400">
                  <a:spcBef>
                    <a:spcPct val="50000"/>
                  </a:spcBef>
                </a:pPr>
                <a:endParaRPr lang="en-US" sz="1000" b="1">
                  <a:solidFill>
                    <a:srgbClr val="464847"/>
                  </a:solidFill>
                </a:endParaRPr>
              </a:p>
            </p:txBody>
          </p:sp>
        </p:grpSp>
      </p:grpSp>
      <p:sp>
        <p:nvSpPr>
          <p:cNvPr id="32771" name="Rectangle 6"/>
          <p:cNvSpPr>
            <a:spLocks noGrp="1" noChangeArrowheads="1"/>
          </p:cNvSpPr>
          <p:nvPr>
            <p:ph type="title"/>
          </p:nvPr>
        </p:nvSpPr>
        <p:spPr>
          <a:xfrm>
            <a:off x="0" y="274638"/>
            <a:ext cx="8915400" cy="469900"/>
          </a:xfrm>
        </p:spPr>
        <p:txBody>
          <a:bodyPr>
            <a:normAutofit/>
          </a:bodyPr>
          <a:lstStyle/>
          <a:p>
            <a:pPr algn="r"/>
            <a:r>
              <a:rPr lang="en-US" sz="2400" b="1" dirty="0" smtClean="0">
                <a:solidFill>
                  <a:schemeClr val="bg1"/>
                </a:solidFill>
                <a:latin typeface="Arial" pitchFamily="34" charset="0"/>
                <a:cs typeface="Arial" pitchFamily="34" charset="0"/>
              </a:rPr>
              <a:t>“Wet Gas” Region</a:t>
            </a:r>
          </a:p>
        </p:txBody>
      </p:sp>
      <p:sp>
        <p:nvSpPr>
          <p:cNvPr id="32772" name="TextBox 12"/>
          <p:cNvSpPr txBox="1">
            <a:spLocks noChangeArrowheads="1"/>
          </p:cNvSpPr>
          <p:nvPr/>
        </p:nvSpPr>
        <p:spPr bwMode="auto">
          <a:xfrm>
            <a:off x="0" y="5903200"/>
            <a:ext cx="9144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b="1" i="1" dirty="0">
                <a:solidFill>
                  <a:srgbClr val="000000"/>
                </a:solidFill>
              </a:rPr>
              <a:t>Sources:  Pace Global; Equitable Resources, </a:t>
            </a:r>
            <a:r>
              <a:rPr lang="en-US" sz="1200" b="1" i="1" dirty="0" err="1">
                <a:solidFill>
                  <a:srgbClr val="000000"/>
                </a:solidFill>
              </a:rPr>
              <a:t>MarkWest</a:t>
            </a:r>
            <a:r>
              <a:rPr lang="en-US" sz="1200" b="1" i="1" dirty="0">
                <a:solidFill>
                  <a:srgbClr val="000000"/>
                </a:solidFill>
              </a:rPr>
              <a:t>, Atlas Energy, Range Resources, and Caiman Energy.</a:t>
            </a:r>
          </a:p>
        </p:txBody>
      </p:sp>
      <p:sp>
        <p:nvSpPr>
          <p:cNvPr id="32773" name="Freeform 19"/>
          <p:cNvSpPr>
            <a:spLocks/>
          </p:cNvSpPr>
          <p:nvPr/>
        </p:nvSpPr>
        <p:spPr bwMode="auto">
          <a:xfrm>
            <a:off x="3455193" y="2135025"/>
            <a:ext cx="1965325" cy="3005137"/>
          </a:xfrm>
          <a:custGeom>
            <a:avLst/>
            <a:gdLst>
              <a:gd name="T0" fmla="*/ 0 w 1421754"/>
              <a:gd name="T1" fmla="*/ 3005070 h 3030306"/>
              <a:gd name="T2" fmla="*/ 438549 w 1421754"/>
              <a:gd name="T3" fmla="*/ 1931334 h 3030306"/>
              <a:gd name="T4" fmla="*/ 1964740 w 1421754"/>
              <a:gd name="T5" fmla="*/ 0 h 3030306"/>
              <a:gd name="T6" fmla="*/ 0 60000 65536"/>
              <a:gd name="T7" fmla="*/ 0 60000 65536"/>
              <a:gd name="T8" fmla="*/ 0 60000 65536"/>
            </a:gdLst>
            <a:ahLst/>
            <a:cxnLst>
              <a:cxn ang="T6">
                <a:pos x="T0" y="T1"/>
              </a:cxn>
              <a:cxn ang="T7">
                <a:pos x="T2" y="T3"/>
              </a:cxn>
              <a:cxn ang="T8">
                <a:pos x="T4" y="T5"/>
              </a:cxn>
            </a:cxnLst>
            <a:rect l="0" t="0" r="r" b="b"/>
            <a:pathLst>
              <a:path w="1421754" h="3030306">
                <a:moveTo>
                  <a:pt x="0" y="3030306"/>
                </a:moveTo>
                <a:cubicBezTo>
                  <a:pt x="115784" y="2549355"/>
                  <a:pt x="80390" y="2452604"/>
                  <a:pt x="317349" y="1947553"/>
                </a:cubicBezTo>
                <a:cubicBezTo>
                  <a:pt x="554308" y="1442502"/>
                  <a:pt x="1301021" y="322613"/>
                  <a:pt x="1421754" y="0"/>
                </a:cubicBezTo>
              </a:path>
            </a:pathLst>
          </a:custGeom>
          <a:noFill/>
          <a:ln w="38100" cap="flat" cmpd="sng" algn="ctr">
            <a:solidFill>
              <a:srgbClr val="FF0000"/>
            </a:solidFill>
            <a:prstDash val="sys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464847"/>
              </a:solidFill>
            </a:endParaRPr>
          </a:p>
        </p:txBody>
      </p:sp>
      <p:grpSp>
        <p:nvGrpSpPr>
          <p:cNvPr id="32774" name="Group 13"/>
          <p:cNvGrpSpPr>
            <a:grpSpLocks/>
          </p:cNvGrpSpPr>
          <p:nvPr/>
        </p:nvGrpSpPr>
        <p:grpSpPr bwMode="auto">
          <a:xfrm>
            <a:off x="974648" y="2266298"/>
            <a:ext cx="6688137" cy="2995612"/>
            <a:chOff x="753554" y="2532371"/>
            <a:chExt cx="6688837" cy="2995545"/>
          </a:xfrm>
        </p:grpSpPr>
        <p:sp>
          <p:nvSpPr>
            <p:cNvPr id="18" name="Left Arrow 17"/>
            <p:cNvSpPr/>
            <p:nvPr/>
          </p:nvSpPr>
          <p:spPr bwMode="auto">
            <a:xfrm>
              <a:off x="2612711" y="3719794"/>
              <a:ext cx="984353" cy="484176"/>
            </a:xfrm>
            <a:prstGeom prst="leftArrow">
              <a:avLst/>
            </a:prstGeom>
            <a:solidFill>
              <a:srgbClr val="00B0F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spAutoFit/>
            </a:bodyPr>
            <a:lstStyle/>
            <a:p>
              <a:pPr algn="ctr" defTabSz="914400">
                <a:spcBef>
                  <a:spcPct val="50000"/>
                </a:spcBef>
                <a:defRPr/>
              </a:pPr>
              <a:endParaRPr lang="en-US" sz="1000" b="1">
                <a:solidFill>
                  <a:srgbClr val="464847"/>
                </a:solidFill>
                <a:latin typeface="Arial" charset="0"/>
              </a:endParaRPr>
            </a:p>
          </p:txBody>
        </p:sp>
        <p:sp>
          <p:nvSpPr>
            <p:cNvPr id="32776" name="Freeform 18"/>
            <p:cNvSpPr>
              <a:spLocks/>
            </p:cNvSpPr>
            <p:nvPr/>
          </p:nvSpPr>
          <p:spPr bwMode="auto">
            <a:xfrm>
              <a:off x="3418358" y="2532371"/>
              <a:ext cx="1976678" cy="2995545"/>
            </a:xfrm>
            <a:custGeom>
              <a:avLst/>
              <a:gdLst>
                <a:gd name="T0" fmla="*/ 0 w 1430393"/>
                <a:gd name="T1" fmla="*/ 2995545 h 3020701"/>
                <a:gd name="T2" fmla="*/ 450487 w 1430393"/>
                <a:gd name="T3" fmla="*/ 1931334 h 3020701"/>
                <a:gd name="T4" fmla="*/ 1976678 w 1430393"/>
                <a:gd name="T5" fmla="*/ 0 h 3020701"/>
                <a:gd name="T6" fmla="*/ 0 60000 65536"/>
                <a:gd name="T7" fmla="*/ 0 60000 65536"/>
                <a:gd name="T8" fmla="*/ 0 60000 65536"/>
              </a:gdLst>
              <a:ahLst/>
              <a:cxnLst>
                <a:cxn ang="T6">
                  <a:pos x="T0" y="T1"/>
                </a:cxn>
                <a:cxn ang="T7">
                  <a:pos x="T2" y="T3"/>
                </a:cxn>
                <a:cxn ang="T8">
                  <a:pos x="T4" y="T5"/>
                </a:cxn>
              </a:cxnLst>
              <a:rect l="0" t="0" r="r" b="b"/>
              <a:pathLst>
                <a:path w="1430393" h="3020701">
                  <a:moveTo>
                    <a:pt x="0" y="3020701"/>
                  </a:moveTo>
                  <a:cubicBezTo>
                    <a:pt x="115784" y="2539750"/>
                    <a:pt x="87589" y="2451003"/>
                    <a:pt x="325988" y="1947553"/>
                  </a:cubicBezTo>
                  <a:cubicBezTo>
                    <a:pt x="564387" y="1444103"/>
                    <a:pt x="1309660" y="322613"/>
                    <a:pt x="1430393" y="0"/>
                  </a:cubicBezTo>
                </a:path>
              </a:pathLst>
            </a:custGeom>
            <a:noFill/>
            <a:ln w="38100" cap="flat" cmpd="sng" algn="ctr">
              <a:solidFill>
                <a:srgbClr val="FF0000"/>
              </a:solidFill>
              <a:prstDash val="sys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464847"/>
                </a:solidFill>
              </a:endParaRPr>
            </a:p>
          </p:txBody>
        </p:sp>
        <p:sp>
          <p:nvSpPr>
            <p:cNvPr id="21" name="Rectangle 20"/>
            <p:cNvSpPr/>
            <p:nvPr/>
          </p:nvSpPr>
          <p:spPr>
            <a:xfrm>
              <a:off x="753554" y="3530495"/>
              <a:ext cx="2047355" cy="830997"/>
            </a:xfrm>
            <a:prstGeom prst="rect">
              <a:avLst/>
            </a:prstGeom>
            <a:noFill/>
          </p:spPr>
          <p:txBody>
            <a:bodyPr wrap="none">
              <a:spAutoFit/>
            </a:bodyPr>
            <a:lstStyle/>
            <a:p>
              <a:pPr algn="ctr">
                <a:spcBef>
                  <a:spcPts val="0"/>
                </a:spcBef>
                <a:defRPr/>
              </a:pPr>
              <a:r>
                <a:rPr lang="en-US" sz="2800" b="1" dirty="0">
                  <a:ln w="12700">
                    <a:solidFill>
                      <a:srgbClr val="002D55">
                        <a:satMod val="155000"/>
                      </a:srgbClr>
                    </a:solidFill>
                    <a:prstDash val="solid"/>
                  </a:ln>
                  <a:solidFill>
                    <a:srgbClr val="DCDEDE">
                      <a:tint val="85000"/>
                      <a:satMod val="155000"/>
                    </a:srgbClr>
                  </a:solidFill>
                  <a:effectLst>
                    <a:outerShdw blurRad="41275" dist="20320" dir="1800000" algn="tl" rotWithShape="0">
                      <a:srgbClr val="000000">
                        <a:alpha val="40000"/>
                      </a:srgbClr>
                    </a:outerShdw>
                  </a:effectLst>
                  <a:latin typeface="Arial Narrow" pitchFamily="34" charset="0"/>
                </a:rPr>
                <a:t>Wet Gas</a:t>
              </a:r>
            </a:p>
            <a:p>
              <a:pPr algn="ctr">
                <a:spcBef>
                  <a:spcPts val="0"/>
                </a:spcBef>
                <a:defRPr/>
              </a:pPr>
              <a:r>
                <a:rPr lang="en-US" sz="2000" dirty="0">
                  <a:ln w="12700">
                    <a:solidFill>
                      <a:srgbClr val="002D55">
                        <a:satMod val="155000"/>
                      </a:srgbClr>
                    </a:solidFill>
                    <a:prstDash val="solid"/>
                  </a:ln>
                  <a:solidFill>
                    <a:srgbClr val="DCDEDE">
                      <a:tint val="85000"/>
                      <a:satMod val="155000"/>
                    </a:srgbClr>
                  </a:solidFill>
                  <a:effectLst>
                    <a:outerShdw blurRad="41275" dist="20320" dir="1800000" algn="tl" rotWithShape="0">
                      <a:srgbClr val="000000">
                        <a:alpha val="40000"/>
                      </a:srgbClr>
                    </a:outerShdw>
                  </a:effectLst>
                  <a:latin typeface="Arial Narrow" pitchFamily="34" charset="0"/>
                </a:rPr>
                <a:t>1200+ Btu per </a:t>
              </a:r>
              <a:r>
                <a:rPr lang="en-US" sz="2000" dirty="0" err="1">
                  <a:ln w="12700">
                    <a:solidFill>
                      <a:srgbClr val="002D55">
                        <a:satMod val="155000"/>
                      </a:srgbClr>
                    </a:solidFill>
                    <a:prstDash val="solid"/>
                  </a:ln>
                  <a:solidFill>
                    <a:srgbClr val="DCDEDE">
                      <a:tint val="85000"/>
                      <a:satMod val="155000"/>
                    </a:srgbClr>
                  </a:solidFill>
                  <a:effectLst>
                    <a:outerShdw blurRad="41275" dist="20320" dir="1800000" algn="tl" rotWithShape="0">
                      <a:srgbClr val="000000">
                        <a:alpha val="40000"/>
                      </a:srgbClr>
                    </a:outerShdw>
                  </a:effectLst>
                  <a:latin typeface="Arial Narrow" pitchFamily="34" charset="0"/>
                </a:rPr>
                <a:t>Mcf</a:t>
              </a:r>
              <a:endParaRPr lang="en-US" sz="2000" b="1" dirty="0">
                <a:ln w="12700">
                  <a:solidFill>
                    <a:srgbClr val="002D55">
                      <a:satMod val="155000"/>
                    </a:srgbClr>
                  </a:solidFill>
                  <a:prstDash val="solid"/>
                </a:ln>
                <a:solidFill>
                  <a:srgbClr val="DCDEDE">
                    <a:tint val="85000"/>
                    <a:satMod val="155000"/>
                  </a:srgbClr>
                </a:solidFill>
                <a:effectLst>
                  <a:outerShdw blurRad="41275" dist="20320" dir="1800000" algn="tl" rotWithShape="0">
                    <a:srgbClr val="000000">
                      <a:alpha val="40000"/>
                    </a:srgbClr>
                  </a:outerShdw>
                </a:effectLst>
                <a:latin typeface="Arial Narrow" pitchFamily="34" charset="0"/>
              </a:endParaRPr>
            </a:p>
          </p:txBody>
        </p:sp>
        <p:sp>
          <p:nvSpPr>
            <p:cNvPr id="22" name="Rectangle 21"/>
            <p:cNvSpPr/>
            <p:nvPr/>
          </p:nvSpPr>
          <p:spPr>
            <a:xfrm>
              <a:off x="5395036" y="3469782"/>
              <a:ext cx="2047355" cy="984885"/>
            </a:xfrm>
            <a:prstGeom prst="rect">
              <a:avLst/>
            </a:prstGeom>
            <a:noFill/>
          </p:spPr>
          <p:txBody>
            <a:bodyPr wrap="none">
              <a:spAutoFit/>
            </a:bodyPr>
            <a:lstStyle/>
            <a:p>
              <a:pPr algn="ctr">
                <a:defRPr/>
              </a:pPr>
              <a:r>
                <a:rPr lang="en-US" sz="2800" dirty="0">
                  <a:ln w="12700">
                    <a:solidFill>
                      <a:srgbClr val="002D55">
                        <a:satMod val="155000"/>
                      </a:srgbClr>
                    </a:solidFill>
                    <a:prstDash val="solid"/>
                  </a:ln>
                  <a:solidFill>
                    <a:srgbClr val="DCDEDE">
                      <a:tint val="85000"/>
                      <a:satMod val="155000"/>
                    </a:srgbClr>
                  </a:solidFill>
                  <a:effectLst>
                    <a:outerShdw blurRad="41275" dist="20320" dir="1800000" algn="tl" rotWithShape="0">
                      <a:srgbClr val="000000">
                        <a:alpha val="40000"/>
                      </a:srgbClr>
                    </a:outerShdw>
                  </a:effectLst>
                  <a:latin typeface="Arial Narrow" pitchFamily="34" charset="0"/>
                </a:rPr>
                <a:t>Dry</a:t>
              </a:r>
              <a:r>
                <a:rPr lang="en-US" sz="2800" b="1" dirty="0">
                  <a:ln w="12700">
                    <a:solidFill>
                      <a:srgbClr val="002D55">
                        <a:satMod val="155000"/>
                      </a:srgbClr>
                    </a:solidFill>
                    <a:prstDash val="solid"/>
                  </a:ln>
                  <a:solidFill>
                    <a:srgbClr val="DCDEDE">
                      <a:tint val="85000"/>
                      <a:satMod val="155000"/>
                    </a:srgbClr>
                  </a:solidFill>
                  <a:effectLst>
                    <a:outerShdw blurRad="41275" dist="20320" dir="1800000" algn="tl" rotWithShape="0">
                      <a:srgbClr val="000000">
                        <a:alpha val="40000"/>
                      </a:srgbClr>
                    </a:outerShdw>
                  </a:effectLst>
                  <a:latin typeface="Arial Narrow" pitchFamily="34" charset="0"/>
                </a:rPr>
                <a:t> Gas</a:t>
              </a:r>
            </a:p>
            <a:p>
              <a:pPr algn="ctr">
                <a:defRPr/>
              </a:pPr>
              <a:r>
                <a:rPr lang="en-US" sz="2000" dirty="0">
                  <a:ln w="12700">
                    <a:solidFill>
                      <a:srgbClr val="002D55">
                        <a:satMod val="155000"/>
                      </a:srgbClr>
                    </a:solidFill>
                    <a:prstDash val="solid"/>
                  </a:ln>
                  <a:solidFill>
                    <a:srgbClr val="DCDEDE">
                      <a:tint val="85000"/>
                      <a:satMod val="155000"/>
                    </a:srgbClr>
                  </a:solidFill>
                  <a:effectLst>
                    <a:outerShdw blurRad="41275" dist="20320" dir="1800000" algn="tl" rotWithShape="0">
                      <a:srgbClr val="000000">
                        <a:alpha val="40000"/>
                      </a:srgbClr>
                    </a:outerShdw>
                  </a:effectLst>
                  <a:latin typeface="Arial Narrow" pitchFamily="34" charset="0"/>
                </a:rPr>
                <a:t>&lt;1200 Btu per </a:t>
              </a:r>
              <a:r>
                <a:rPr lang="en-US" sz="2000" dirty="0" err="1">
                  <a:ln w="12700">
                    <a:solidFill>
                      <a:srgbClr val="002D55">
                        <a:satMod val="155000"/>
                      </a:srgbClr>
                    </a:solidFill>
                    <a:prstDash val="solid"/>
                  </a:ln>
                  <a:solidFill>
                    <a:srgbClr val="DCDEDE">
                      <a:tint val="85000"/>
                      <a:satMod val="155000"/>
                    </a:srgbClr>
                  </a:solidFill>
                  <a:effectLst>
                    <a:outerShdw blurRad="41275" dist="20320" dir="1800000" algn="tl" rotWithShape="0">
                      <a:srgbClr val="000000">
                        <a:alpha val="40000"/>
                      </a:srgbClr>
                    </a:outerShdw>
                  </a:effectLst>
                  <a:latin typeface="Arial Narrow" pitchFamily="34" charset="0"/>
                </a:rPr>
                <a:t>Mcf</a:t>
              </a:r>
              <a:endParaRPr lang="en-US" sz="2000" dirty="0">
                <a:ln w="12700">
                  <a:solidFill>
                    <a:srgbClr val="002D55">
                      <a:satMod val="155000"/>
                    </a:srgbClr>
                  </a:solidFill>
                  <a:prstDash val="solid"/>
                </a:ln>
                <a:solidFill>
                  <a:srgbClr val="DCDEDE">
                    <a:tint val="85000"/>
                    <a:satMod val="155000"/>
                  </a:srgbClr>
                </a:solidFill>
                <a:effectLst>
                  <a:outerShdw blurRad="41275" dist="20320" dir="1800000" algn="tl" rotWithShape="0">
                    <a:srgbClr val="000000">
                      <a:alpha val="40000"/>
                    </a:srgbClr>
                  </a:outerShdw>
                </a:effectLst>
                <a:latin typeface="Arial Narrow" pitchFamily="34" charset="0"/>
              </a:endParaRPr>
            </a:p>
          </p:txBody>
        </p:sp>
        <p:sp>
          <p:nvSpPr>
            <p:cNvPr id="23" name="Left Arrow 22"/>
            <p:cNvSpPr/>
            <p:nvPr/>
          </p:nvSpPr>
          <p:spPr bwMode="auto">
            <a:xfrm rot="10800000">
              <a:off x="4735421" y="3530886"/>
              <a:ext cx="984353" cy="484177"/>
            </a:xfrm>
            <a:prstGeom prst="leftArrow">
              <a:avLst/>
            </a:prstGeom>
            <a:solidFill>
              <a:srgbClr val="00660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spAutoFit/>
            </a:bodyPr>
            <a:lstStyle/>
            <a:p>
              <a:pPr algn="ctr" defTabSz="914400">
                <a:spcBef>
                  <a:spcPct val="50000"/>
                </a:spcBef>
                <a:defRPr/>
              </a:pPr>
              <a:endParaRPr lang="en-US" sz="1000" b="1">
                <a:solidFill>
                  <a:srgbClr val="464847"/>
                </a:solidFill>
                <a:latin typeface="Arial" charset="0"/>
              </a:endParaRPr>
            </a:p>
          </p:txBody>
        </p:sp>
      </p:grpSp>
    </p:spTree>
    <p:extLst>
      <p:ext uri="{BB962C8B-B14F-4D97-AF65-F5344CB8AC3E}">
        <p14:creationId xmlns:p14="http://schemas.microsoft.com/office/powerpoint/2010/main" val="31383722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a:xfrm>
            <a:off x="0" y="274638"/>
            <a:ext cx="8915400" cy="469900"/>
          </a:xfrm>
        </p:spPr>
        <p:txBody>
          <a:bodyPr>
            <a:normAutofit/>
          </a:bodyPr>
          <a:lstStyle/>
          <a:p>
            <a:pPr algn="r"/>
            <a:r>
              <a:rPr lang="en-US" sz="2400" b="1" dirty="0" smtClean="0">
                <a:solidFill>
                  <a:schemeClr val="bg1"/>
                </a:solidFill>
                <a:latin typeface="Arial" pitchFamily="34" charset="0"/>
                <a:cs typeface="Arial" pitchFamily="34" charset="0"/>
              </a:rPr>
              <a:t>Composition in Wet Gas Region</a:t>
            </a:r>
          </a:p>
        </p:txBody>
      </p:sp>
      <p:pic>
        <p:nvPicPr>
          <p:cNvPr id="33795" name="Picture 30"/>
          <p:cNvPicPr>
            <a:picLocks noChangeAspect="1" noChangeArrowheads="1"/>
          </p:cNvPicPr>
          <p:nvPr/>
        </p:nvPicPr>
        <p:blipFill>
          <a:blip r:embed="rId3">
            <a:extLst>
              <a:ext uri="{28A0092B-C50C-407E-A947-70E740481C1C}">
                <a14:useLocalDpi xmlns:a14="http://schemas.microsoft.com/office/drawing/2010/main" val="0"/>
              </a:ext>
            </a:extLst>
          </a:blip>
          <a:srcRect t="13518"/>
          <a:stretch>
            <a:fillRect/>
          </a:stretch>
        </p:blipFill>
        <p:spPr bwMode="auto">
          <a:xfrm>
            <a:off x="0" y="1017588"/>
            <a:ext cx="91757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6"/>
          <p:cNvSpPr txBox="1">
            <a:spLocks noChangeArrowheads="1"/>
          </p:cNvSpPr>
          <p:nvPr/>
        </p:nvSpPr>
        <p:spPr bwMode="auto">
          <a:xfrm>
            <a:off x="0" y="5903912"/>
            <a:ext cx="9144000" cy="277813"/>
          </a:xfrm>
          <a:prstGeom prst="rect">
            <a:avLst/>
          </a:prstGeom>
          <a:solidFill>
            <a:schemeClr val="bg1"/>
          </a:solidFill>
          <a:ln w="9525">
            <a:no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b="1" i="1" dirty="0">
                <a:solidFill>
                  <a:srgbClr val="000000"/>
                </a:solidFill>
              </a:rPr>
              <a:t>Source: Pace Global; NiSource Gas Transmission and Storage  Presentation to WVONGA Spring Meeting May 6, 2010 p.5</a:t>
            </a:r>
          </a:p>
        </p:txBody>
      </p:sp>
    </p:spTree>
    <p:extLst>
      <p:ext uri="{BB962C8B-B14F-4D97-AF65-F5344CB8AC3E}">
        <p14:creationId xmlns:p14="http://schemas.microsoft.com/office/powerpoint/2010/main" val="41206864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0" y="95250"/>
            <a:ext cx="8839200" cy="873125"/>
          </a:xfrm>
        </p:spPr>
        <p:txBody>
          <a:bodyPr>
            <a:noAutofit/>
          </a:bodyPr>
          <a:lstStyle/>
          <a:p>
            <a:pPr algn="r" eaLnBrk="1" hangingPunct="1"/>
            <a:r>
              <a:rPr lang="en-US" sz="2400" dirty="0" smtClean="0">
                <a:latin typeface="Arial  "/>
                <a:cs typeface="Arial" pitchFamily="34" charset="0"/>
                <a:sym typeface="Calibri" pitchFamily="34" charset="0"/>
              </a:rPr>
              <a:t>Clean, Abundant, and Versatile</a:t>
            </a:r>
          </a:p>
        </p:txBody>
      </p:sp>
      <p:sp>
        <p:nvSpPr>
          <p:cNvPr id="5123" name="Rectangle 5"/>
          <p:cNvSpPr>
            <a:spLocks noGrp="1" noChangeArrowheads="1"/>
          </p:cNvSpPr>
          <p:nvPr>
            <p:ph idx="1"/>
          </p:nvPr>
        </p:nvSpPr>
        <p:spPr>
          <a:xfrm>
            <a:off x="134939" y="1064712"/>
            <a:ext cx="8908853" cy="5107488"/>
          </a:xfrm>
        </p:spPr>
        <p:txBody>
          <a:bodyPr rtlCol="0">
            <a:normAutofit/>
          </a:bodyPr>
          <a:lstStyle/>
          <a:p>
            <a:pPr marL="0" lvl="0" indent="0">
              <a:lnSpc>
                <a:spcPct val="200000"/>
              </a:lnSpc>
              <a:buClr>
                <a:schemeClr val="accent1"/>
              </a:buClr>
              <a:buFont typeface="+mj-lt"/>
              <a:buAutoNum type="arabicPeriod"/>
            </a:pPr>
            <a:r>
              <a:rPr lang="en-US" sz="2800" dirty="0" smtClean="0">
                <a:solidFill>
                  <a:schemeClr val="bg1">
                    <a:lumMod val="75000"/>
                  </a:schemeClr>
                </a:solidFill>
                <a:latin typeface="Arial" panose="020B0604020202020204" pitchFamily="34" charset="0"/>
                <a:cs typeface="Arial" panose="020B0604020202020204" pitchFamily="34" charset="0"/>
                <a:sym typeface="Calibri" pitchFamily="34" charset="0"/>
              </a:rPr>
              <a:t> Electricity generation, heating</a:t>
            </a:r>
          </a:p>
          <a:p>
            <a:pPr marL="0" lvl="0" indent="0">
              <a:lnSpc>
                <a:spcPct val="200000"/>
              </a:lnSpc>
              <a:buClr>
                <a:schemeClr val="accent1"/>
              </a:buClr>
              <a:buFont typeface="+mj-lt"/>
              <a:buAutoNum type="arabicPeriod"/>
            </a:pPr>
            <a:r>
              <a:rPr lang="en-US" sz="2800" dirty="0" smtClean="0">
                <a:solidFill>
                  <a:schemeClr val="bg1">
                    <a:lumMod val="75000"/>
                  </a:schemeClr>
                </a:solidFill>
                <a:latin typeface="Arial" panose="020B0604020202020204" pitchFamily="34" charset="0"/>
                <a:cs typeface="Arial" panose="020B0604020202020204" pitchFamily="34" charset="0"/>
                <a:sym typeface="Calibri" pitchFamily="34" charset="0"/>
              </a:rPr>
              <a:t> Combined heat and power applications</a:t>
            </a:r>
          </a:p>
          <a:p>
            <a:pPr marL="0" lvl="0" indent="0">
              <a:lnSpc>
                <a:spcPct val="200000"/>
              </a:lnSpc>
              <a:spcBef>
                <a:spcPts val="0"/>
              </a:spcBef>
              <a:buClr>
                <a:schemeClr val="accent1"/>
              </a:buClr>
              <a:buFont typeface="+mj-lt"/>
              <a:buAutoNum type="arabicPeriod"/>
            </a:pPr>
            <a:r>
              <a:rPr lang="en-US" sz="2800" dirty="0" smtClean="0">
                <a:solidFill>
                  <a:schemeClr val="bg1">
                    <a:lumMod val="75000"/>
                  </a:schemeClr>
                </a:solidFill>
                <a:latin typeface="Arial" panose="020B0604020202020204" pitchFamily="34" charset="0"/>
                <a:cs typeface="Arial" panose="020B0604020202020204" pitchFamily="34" charset="0"/>
                <a:sym typeface="Calibri" pitchFamily="34" charset="0"/>
              </a:rPr>
              <a:t> Light and heavy duty transportation applications</a:t>
            </a:r>
          </a:p>
          <a:p>
            <a:pPr marL="0" lvl="0" indent="0">
              <a:lnSpc>
                <a:spcPct val="200000"/>
              </a:lnSpc>
              <a:buClr>
                <a:schemeClr val="accent1"/>
              </a:buClr>
              <a:buFont typeface="+mj-lt"/>
              <a:buAutoNum type="arabicPeriod"/>
            </a:pPr>
            <a:r>
              <a:rPr lang="en-US" sz="2800" dirty="0" smtClean="0">
                <a:solidFill>
                  <a:srgbClr val="000000"/>
                </a:solidFill>
                <a:latin typeface="Arial" panose="020B0604020202020204" pitchFamily="34" charset="0"/>
                <a:cs typeface="Arial" panose="020B0604020202020204" pitchFamily="34" charset="0"/>
                <a:sym typeface="Calibri" pitchFamily="34" charset="0"/>
              </a:rPr>
              <a:t> </a:t>
            </a:r>
            <a:r>
              <a:rPr lang="en-US" sz="2800" dirty="0" smtClean="0">
                <a:solidFill>
                  <a:schemeClr val="bg1">
                    <a:lumMod val="75000"/>
                  </a:schemeClr>
                </a:solidFill>
                <a:latin typeface="Arial" panose="020B0604020202020204" pitchFamily="34" charset="0"/>
                <a:cs typeface="Arial" panose="020B0604020202020204" pitchFamily="34" charset="0"/>
                <a:sym typeface="Calibri" pitchFamily="34" charset="0"/>
              </a:rPr>
              <a:t>Feedstock for industries and other liquids use</a:t>
            </a:r>
          </a:p>
          <a:p>
            <a:pPr marL="0" lvl="0" indent="0">
              <a:lnSpc>
                <a:spcPct val="200000"/>
              </a:lnSpc>
              <a:buClr>
                <a:schemeClr val="accent1"/>
              </a:buClr>
              <a:buFont typeface="+mj-lt"/>
              <a:buAutoNum type="arabicPeriod"/>
            </a:pPr>
            <a:r>
              <a:rPr lang="en-US" sz="2800" b="1" dirty="0">
                <a:solidFill>
                  <a:srgbClr val="000000"/>
                </a:solidFill>
                <a:latin typeface="Arial" panose="020B0604020202020204" pitchFamily="34" charset="0"/>
                <a:cs typeface="Arial" panose="020B0604020202020204" pitchFamily="34" charset="0"/>
                <a:sym typeface="Calibri" pitchFamily="34" charset="0"/>
              </a:rPr>
              <a:t> </a:t>
            </a:r>
            <a:r>
              <a:rPr lang="en-US" sz="2800" b="1" dirty="0" smtClean="0">
                <a:solidFill>
                  <a:srgbClr val="000000"/>
                </a:solidFill>
                <a:latin typeface="Arial" panose="020B0604020202020204" pitchFamily="34" charset="0"/>
                <a:cs typeface="Arial" panose="020B0604020202020204" pitchFamily="34" charset="0"/>
                <a:sym typeface="Calibri" pitchFamily="34" charset="0"/>
              </a:rPr>
              <a:t>Exports</a:t>
            </a:r>
          </a:p>
        </p:txBody>
      </p:sp>
    </p:spTree>
    <p:extLst>
      <p:ext uri="{BB962C8B-B14F-4D97-AF65-F5344CB8AC3E}">
        <p14:creationId xmlns:p14="http://schemas.microsoft.com/office/powerpoint/2010/main" val="3609885704"/>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8862139" cy="469900"/>
          </a:xfrm>
        </p:spPr>
        <p:txBody>
          <a:bodyPr>
            <a:normAutofit/>
          </a:bodyPr>
          <a:lstStyle/>
          <a:p>
            <a:pPr algn="r"/>
            <a:r>
              <a:rPr lang="en-US" sz="2400" b="1" dirty="0">
                <a:solidFill>
                  <a:schemeClr val="bg1"/>
                </a:solidFill>
                <a:latin typeface="Arial" panose="020B0604020202020204" pitchFamily="34" charset="0"/>
                <a:cs typeface="Arial" panose="020B0604020202020204" pitchFamily="34" charset="0"/>
              </a:rPr>
              <a:t>International </a:t>
            </a:r>
            <a:r>
              <a:rPr lang="en-US" sz="2400" b="1" dirty="0" smtClean="0">
                <a:solidFill>
                  <a:schemeClr val="bg1"/>
                </a:solidFill>
                <a:latin typeface="Arial" panose="020B0604020202020204" pitchFamily="34" charset="0"/>
                <a:cs typeface="Arial" panose="020B0604020202020204" pitchFamily="34" charset="0"/>
              </a:rPr>
              <a:t>Interest</a:t>
            </a:r>
            <a:endParaRPr lang="en-US" sz="2400" b="1" dirty="0">
              <a:solidFill>
                <a:schemeClr val="bg1"/>
              </a:solidFill>
              <a:latin typeface="Arial" panose="020B0604020202020204" pitchFamily="34" charset="0"/>
              <a:cs typeface="Arial" panose="020B0604020202020204" pitchFamily="34" charset="0"/>
            </a:endParaRPr>
          </a:p>
        </p:txBody>
      </p:sp>
      <p:pic>
        <p:nvPicPr>
          <p:cNvPr id="5122" name="Picture 2" descr="Graph of annual light bulb sales, as explained in the article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1308100"/>
            <a:ext cx="8625601"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6538" y="5969000"/>
            <a:ext cx="3192462" cy="261610"/>
          </a:xfrm>
          <a:prstGeom prst="rect">
            <a:avLst/>
          </a:prstGeom>
          <a:noFill/>
        </p:spPr>
        <p:txBody>
          <a:bodyPr wrap="square" rtlCol="0">
            <a:spAutoFit/>
          </a:bodyPr>
          <a:lstStyle/>
          <a:p>
            <a:r>
              <a:rPr lang="en-US" sz="1100" dirty="0" smtClean="0">
                <a:solidFill>
                  <a:srgbClr val="000000"/>
                </a:solidFill>
                <a:latin typeface="Arial" panose="020B0604020202020204" pitchFamily="34" charset="0"/>
                <a:cs typeface="Arial" panose="020B0604020202020204" pitchFamily="34" charset="0"/>
              </a:rPr>
              <a:t>Source: EIA, April 8, 2013</a:t>
            </a:r>
            <a:endParaRPr lang="en-US" sz="11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2218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813"/>
            <a:ext cx="8991600" cy="885825"/>
          </a:xfrm>
        </p:spPr>
        <p:txBody>
          <a:bodyPr>
            <a:normAutofit/>
          </a:bodyPr>
          <a:lstStyle/>
          <a:p>
            <a:pPr algn="r">
              <a:defRPr/>
            </a:pPr>
            <a:r>
              <a:rPr lang="en-US" sz="2400" dirty="0" smtClean="0">
                <a:latin typeface="Arial" panose="020B0604020202020204" pitchFamily="34" charset="0"/>
                <a:cs typeface="Arial" panose="020B0604020202020204" pitchFamily="34" charset="0"/>
              </a:rPr>
              <a:t>Marcellus Shale: Introduction</a:t>
            </a:r>
            <a:endParaRPr lang="en-US" sz="2400" dirty="0">
              <a:latin typeface="Arial" panose="020B0604020202020204" pitchFamily="34" charset="0"/>
              <a:cs typeface="Arial" panose="020B0604020202020204" pitchFamily="34" charset="0"/>
            </a:endParaRPr>
          </a:p>
        </p:txBody>
      </p:sp>
      <p:pic>
        <p:nvPicPr>
          <p:cNvPr id="1026" name="Picture 2" descr="File:MarcellusShaleBan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036638"/>
            <a:ext cx="3675768" cy="49010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5575" y="5961582"/>
            <a:ext cx="3675768" cy="461665"/>
          </a:xfrm>
          <a:prstGeom prst="rect">
            <a:avLst/>
          </a:prstGeom>
          <a:noFill/>
        </p:spPr>
        <p:txBody>
          <a:bodyPr wrap="square" rtlCol="0">
            <a:spAutoFit/>
          </a:bodyPr>
          <a:lstStyle/>
          <a:p>
            <a:r>
              <a:rPr lang="en-US" sz="1200" dirty="0">
                <a:solidFill>
                  <a:srgbClr val="000000"/>
                </a:solidFill>
                <a:latin typeface="Arial" panose="020B0604020202020204" pitchFamily="34" charset="0"/>
                <a:cs typeface="Arial" panose="020B0604020202020204" pitchFamily="34" charset="0"/>
              </a:rPr>
              <a:t>Marcellus Shale bank along </a:t>
            </a:r>
            <a:r>
              <a:rPr lang="en-US" sz="1200" dirty="0" smtClean="0">
                <a:solidFill>
                  <a:srgbClr val="000000"/>
                </a:solidFill>
                <a:latin typeface="Arial" panose="020B0604020202020204" pitchFamily="34" charset="0"/>
                <a:cs typeface="Arial" panose="020B0604020202020204" pitchFamily="34" charset="0"/>
              </a:rPr>
              <a:t>Route </a:t>
            </a:r>
            <a:r>
              <a:rPr lang="en-US" sz="1200" dirty="0">
                <a:solidFill>
                  <a:srgbClr val="000000"/>
                </a:solidFill>
                <a:latin typeface="Arial" panose="020B0604020202020204" pitchFamily="34" charset="0"/>
                <a:cs typeface="Arial" panose="020B0604020202020204" pitchFamily="34" charset="0"/>
              </a:rPr>
              <a:t>174 just </a:t>
            </a:r>
            <a:endParaRPr lang="en-US" sz="1200" dirty="0" smtClean="0">
              <a:solidFill>
                <a:srgbClr val="000000"/>
              </a:solidFill>
              <a:latin typeface="Arial" panose="020B0604020202020204" pitchFamily="34" charset="0"/>
              <a:cs typeface="Arial" panose="020B0604020202020204" pitchFamily="34" charset="0"/>
            </a:endParaRPr>
          </a:p>
          <a:p>
            <a:r>
              <a:rPr lang="en-US" sz="1200" dirty="0" smtClean="0">
                <a:solidFill>
                  <a:srgbClr val="000000"/>
                </a:solidFill>
                <a:latin typeface="Arial" panose="020B0604020202020204" pitchFamily="34" charset="0"/>
                <a:cs typeface="Arial" panose="020B0604020202020204" pitchFamily="34" charset="0"/>
              </a:rPr>
              <a:t>south </a:t>
            </a:r>
            <a:r>
              <a:rPr lang="en-US" sz="1200" dirty="0">
                <a:solidFill>
                  <a:srgbClr val="000000"/>
                </a:solidFill>
                <a:latin typeface="Arial" panose="020B0604020202020204" pitchFamily="34" charset="0"/>
                <a:cs typeface="Arial" panose="020B0604020202020204" pitchFamily="34" charset="0"/>
              </a:rPr>
              <a:t>of Slate Hill </a:t>
            </a:r>
            <a:r>
              <a:rPr lang="en-US" sz="1200" dirty="0" smtClean="0">
                <a:solidFill>
                  <a:srgbClr val="000000"/>
                </a:solidFill>
                <a:latin typeface="Arial" panose="020B0604020202020204" pitchFamily="34" charset="0"/>
                <a:cs typeface="Arial" panose="020B0604020202020204" pitchFamily="34" charset="0"/>
              </a:rPr>
              <a:t>Rd </a:t>
            </a:r>
            <a:r>
              <a:rPr lang="en-US" sz="1200" dirty="0">
                <a:solidFill>
                  <a:srgbClr val="000000"/>
                </a:solidFill>
                <a:latin typeface="Arial" panose="020B0604020202020204" pitchFamily="34" charset="0"/>
                <a:cs typeface="Arial" panose="020B0604020202020204" pitchFamily="34" charset="0"/>
              </a:rPr>
              <a:t>in Marcellus, NY</a:t>
            </a:r>
          </a:p>
        </p:txBody>
      </p:sp>
      <p:sp>
        <p:nvSpPr>
          <p:cNvPr id="6" name="TextBox 5"/>
          <p:cNvSpPr txBox="1"/>
          <p:nvPr/>
        </p:nvSpPr>
        <p:spPr>
          <a:xfrm>
            <a:off x="4120738" y="1175657"/>
            <a:ext cx="4762005" cy="5016758"/>
          </a:xfrm>
          <a:prstGeom prst="rect">
            <a:avLst/>
          </a:prstGeom>
          <a:noFill/>
        </p:spPr>
        <p:txBody>
          <a:bodyPr wrap="square" rtlCol="0">
            <a:spAutoFit/>
          </a:bodyPr>
          <a:lstStyle/>
          <a:p>
            <a:r>
              <a:rPr lang="en-US" sz="1600" b="1" dirty="0" smtClean="0">
                <a:solidFill>
                  <a:srgbClr val="000000"/>
                </a:solidFill>
                <a:latin typeface="Arial" panose="020B0604020202020204" pitchFamily="34" charset="0"/>
                <a:cs typeface="Arial" panose="020B0604020202020204" pitchFamily="34" charset="0"/>
              </a:rPr>
              <a:t>What is the Marcellus Shale? </a:t>
            </a:r>
          </a:p>
          <a:p>
            <a:r>
              <a:rPr lang="en-US" sz="1600" dirty="0" smtClean="0">
                <a:solidFill>
                  <a:srgbClr val="000000"/>
                </a:solidFill>
                <a:latin typeface="Arial" panose="020B0604020202020204" pitchFamily="34" charset="0"/>
                <a:cs typeface="Arial" panose="020B0604020202020204" pitchFamily="34" charset="0"/>
              </a:rPr>
              <a:t>- Geological </a:t>
            </a:r>
            <a:r>
              <a:rPr lang="en-US" sz="1600" dirty="0">
                <a:solidFill>
                  <a:srgbClr val="000000"/>
                </a:solidFill>
                <a:latin typeface="Arial" panose="020B0604020202020204" pitchFamily="34" charset="0"/>
                <a:cs typeface="Arial" panose="020B0604020202020204" pitchFamily="34" charset="0"/>
              </a:rPr>
              <a:t>formation </a:t>
            </a:r>
            <a:r>
              <a:rPr lang="en-US" sz="1600" dirty="0" smtClean="0">
                <a:solidFill>
                  <a:srgbClr val="000000"/>
                </a:solidFill>
                <a:latin typeface="Arial" panose="020B0604020202020204" pitchFamily="34" charset="0"/>
                <a:cs typeface="Arial" panose="020B0604020202020204" pitchFamily="34" charset="0"/>
              </a:rPr>
              <a:t>formed </a:t>
            </a:r>
            <a:r>
              <a:rPr lang="en-US" sz="1600" dirty="0">
                <a:solidFill>
                  <a:srgbClr val="000000"/>
                </a:solidFill>
                <a:latin typeface="Arial" panose="020B0604020202020204" pitchFamily="34" charset="0"/>
                <a:cs typeface="Arial" panose="020B0604020202020204" pitchFamily="34" charset="0"/>
              </a:rPr>
              <a:t>by </a:t>
            </a:r>
            <a:r>
              <a:rPr lang="en-US" sz="1600" dirty="0" smtClean="0">
                <a:solidFill>
                  <a:srgbClr val="000000"/>
                </a:solidFill>
                <a:latin typeface="Arial" panose="020B0604020202020204" pitchFamily="34" charset="0"/>
                <a:cs typeface="Arial" panose="020B0604020202020204" pitchFamily="34" charset="0"/>
              </a:rPr>
              <a:t>accumulation </a:t>
            </a:r>
            <a:r>
              <a:rPr lang="en-US" sz="1600" dirty="0">
                <a:solidFill>
                  <a:srgbClr val="000000"/>
                </a:solidFill>
                <a:latin typeface="Arial" panose="020B0604020202020204" pitchFamily="34" charset="0"/>
                <a:cs typeface="Arial" panose="020B0604020202020204" pitchFamily="34" charset="0"/>
              </a:rPr>
              <a:t>of sediment into a sea almost 400 million years ago </a:t>
            </a:r>
          </a:p>
          <a:p>
            <a:endParaRPr lang="en-US" sz="1600" dirty="0" smtClean="0">
              <a:solidFill>
                <a:srgbClr val="000000"/>
              </a:solidFill>
              <a:latin typeface="Arial" panose="020B0604020202020204" pitchFamily="34" charset="0"/>
              <a:cs typeface="Arial" panose="020B0604020202020204" pitchFamily="34" charset="0"/>
            </a:endParaRPr>
          </a:p>
          <a:p>
            <a:r>
              <a:rPr lang="en-US" sz="1600" dirty="0" smtClean="0">
                <a:solidFill>
                  <a:srgbClr val="000000"/>
                </a:solidFill>
                <a:latin typeface="Arial" panose="020B0604020202020204" pitchFamily="34" charset="0"/>
                <a:cs typeface="Arial" panose="020B0604020202020204" pitchFamily="34" charset="0"/>
              </a:rPr>
              <a:t>- Compressed </a:t>
            </a:r>
            <a:r>
              <a:rPr lang="en-US" sz="1600" dirty="0">
                <a:solidFill>
                  <a:srgbClr val="000000"/>
                </a:solidFill>
                <a:latin typeface="Arial" panose="020B0604020202020204" pitchFamily="34" charset="0"/>
                <a:cs typeface="Arial" panose="020B0604020202020204" pitchFamily="34" charset="0"/>
              </a:rPr>
              <a:t>to produce an organic-rich black shale. </a:t>
            </a:r>
            <a:endParaRPr lang="en-US" sz="1600" dirty="0" smtClean="0">
              <a:solidFill>
                <a:srgbClr val="000000"/>
              </a:solidFill>
              <a:latin typeface="Arial" panose="020B0604020202020204" pitchFamily="34" charset="0"/>
              <a:cs typeface="Arial" panose="020B0604020202020204" pitchFamily="34" charset="0"/>
            </a:endParaRPr>
          </a:p>
          <a:p>
            <a:endParaRPr lang="en-US" sz="1600" dirty="0">
              <a:solidFill>
                <a:srgbClr val="000000"/>
              </a:solidFill>
              <a:latin typeface="Arial" panose="020B0604020202020204" pitchFamily="34" charset="0"/>
              <a:cs typeface="Arial" panose="020B0604020202020204" pitchFamily="34" charset="0"/>
            </a:endParaRPr>
          </a:p>
          <a:p>
            <a:r>
              <a:rPr lang="en-US" sz="1600" dirty="0" smtClean="0">
                <a:solidFill>
                  <a:srgbClr val="000000"/>
                </a:solidFill>
                <a:latin typeface="Arial" panose="020B0604020202020204" pitchFamily="34" charset="0"/>
                <a:cs typeface="Arial" panose="020B0604020202020204" pitchFamily="34" charset="0"/>
              </a:rPr>
              <a:t>- Starts </a:t>
            </a:r>
            <a:r>
              <a:rPr lang="en-US" sz="1600" dirty="0">
                <a:solidFill>
                  <a:srgbClr val="000000"/>
                </a:solidFill>
                <a:latin typeface="Arial" panose="020B0604020202020204" pitchFamily="34" charset="0"/>
                <a:cs typeface="Arial" panose="020B0604020202020204" pitchFamily="34" charset="0"/>
              </a:rPr>
              <a:t>at </a:t>
            </a:r>
            <a:r>
              <a:rPr lang="en-US" sz="1600" dirty="0" smtClean="0">
                <a:solidFill>
                  <a:srgbClr val="000000"/>
                </a:solidFill>
                <a:latin typeface="Arial" panose="020B0604020202020204" pitchFamily="34" charset="0"/>
                <a:cs typeface="Arial" panose="020B0604020202020204" pitchFamily="34" charset="0"/>
              </a:rPr>
              <a:t>NY, Catskills, </a:t>
            </a:r>
            <a:r>
              <a:rPr lang="en-US" sz="1600" dirty="0">
                <a:solidFill>
                  <a:srgbClr val="000000"/>
                </a:solidFill>
                <a:latin typeface="Arial" panose="020B0604020202020204" pitchFamily="34" charset="0"/>
                <a:cs typeface="Arial" panose="020B0604020202020204" pitchFamily="34" charset="0"/>
              </a:rPr>
              <a:t>stretches across </a:t>
            </a:r>
            <a:r>
              <a:rPr lang="en-US" sz="1600" dirty="0" smtClean="0">
                <a:solidFill>
                  <a:srgbClr val="000000"/>
                </a:solidFill>
                <a:latin typeface="Arial" panose="020B0604020202020204" pitchFamily="34" charset="0"/>
                <a:cs typeface="Arial" panose="020B0604020202020204" pitchFamily="34" charset="0"/>
              </a:rPr>
              <a:t>toward </a:t>
            </a:r>
            <a:r>
              <a:rPr lang="en-US" sz="1600" dirty="0">
                <a:solidFill>
                  <a:srgbClr val="000000"/>
                </a:solidFill>
                <a:latin typeface="Arial" panose="020B0604020202020204" pitchFamily="34" charset="0"/>
                <a:cs typeface="Arial" panose="020B0604020202020204" pitchFamily="34" charset="0"/>
              </a:rPr>
              <a:t>Marcellus, New York </a:t>
            </a:r>
            <a:r>
              <a:rPr lang="en-US" sz="1600" dirty="0" smtClean="0">
                <a:solidFill>
                  <a:srgbClr val="000000"/>
                </a:solidFill>
                <a:latin typeface="Arial" panose="020B0604020202020204" pitchFamily="34" charset="0"/>
                <a:cs typeface="Arial" panose="020B0604020202020204" pitchFamily="34" charset="0"/>
              </a:rPr>
              <a:t>then southwest </a:t>
            </a:r>
            <a:r>
              <a:rPr lang="en-US" sz="1600" dirty="0">
                <a:solidFill>
                  <a:srgbClr val="000000"/>
                </a:solidFill>
                <a:latin typeface="Arial" panose="020B0604020202020204" pitchFamily="34" charset="0"/>
                <a:cs typeface="Arial" panose="020B0604020202020204" pitchFamily="34" charset="0"/>
              </a:rPr>
              <a:t>to </a:t>
            </a:r>
            <a:r>
              <a:rPr lang="en-US" sz="1600" dirty="0" smtClean="0">
                <a:solidFill>
                  <a:srgbClr val="000000"/>
                </a:solidFill>
                <a:latin typeface="Arial" panose="020B0604020202020204" pitchFamily="34" charset="0"/>
                <a:cs typeface="Arial" panose="020B0604020202020204" pitchFamily="34" charset="0"/>
              </a:rPr>
              <a:t>PA, West </a:t>
            </a:r>
            <a:r>
              <a:rPr lang="en-US" sz="1600" dirty="0">
                <a:solidFill>
                  <a:srgbClr val="000000"/>
                </a:solidFill>
                <a:latin typeface="Arial" panose="020B0604020202020204" pitchFamily="34" charset="0"/>
                <a:cs typeface="Arial" panose="020B0604020202020204" pitchFamily="34" charset="0"/>
              </a:rPr>
              <a:t>Virginia, Kentucky, and Ohio. </a:t>
            </a:r>
          </a:p>
          <a:p>
            <a:endParaRPr lang="en-US" sz="1600" dirty="0" smtClean="0">
              <a:solidFill>
                <a:srgbClr val="000000"/>
              </a:solidFill>
              <a:latin typeface="Arial" panose="020B0604020202020204" pitchFamily="34" charset="0"/>
              <a:cs typeface="Arial" panose="020B0604020202020204" pitchFamily="34" charset="0"/>
            </a:endParaRPr>
          </a:p>
          <a:p>
            <a:r>
              <a:rPr lang="en-US" sz="1600" b="1" dirty="0" smtClean="0">
                <a:solidFill>
                  <a:srgbClr val="000000"/>
                </a:solidFill>
                <a:latin typeface="Arial" panose="020B0604020202020204" pitchFamily="34" charset="0"/>
                <a:cs typeface="Arial" panose="020B0604020202020204" pitchFamily="34" charset="0"/>
              </a:rPr>
              <a:t>Why Now?</a:t>
            </a:r>
            <a:endParaRPr lang="en-US" sz="1600" b="1" dirty="0">
              <a:solidFill>
                <a:srgbClr val="000000"/>
              </a:solidFill>
              <a:latin typeface="Arial" panose="020B0604020202020204" pitchFamily="34" charset="0"/>
              <a:cs typeface="Arial" panose="020B0604020202020204" pitchFamily="34" charset="0"/>
            </a:endParaRPr>
          </a:p>
          <a:p>
            <a:r>
              <a:rPr lang="en-US" sz="1600" dirty="0" smtClean="0">
                <a:solidFill>
                  <a:srgbClr val="000000"/>
                </a:solidFill>
                <a:latin typeface="Arial" panose="020B0604020202020204" pitchFamily="34" charset="0"/>
                <a:cs typeface="Arial" panose="020B0604020202020204" pitchFamily="34" charset="0"/>
              </a:rPr>
              <a:t>- Success </a:t>
            </a:r>
            <a:r>
              <a:rPr lang="en-US" sz="1600" dirty="0">
                <a:solidFill>
                  <a:srgbClr val="000000"/>
                </a:solidFill>
                <a:latin typeface="Arial" panose="020B0604020202020204" pitchFamily="34" charset="0"/>
                <a:cs typeface="Arial" panose="020B0604020202020204" pitchFamily="34" charset="0"/>
              </a:rPr>
              <a:t>of </a:t>
            </a:r>
            <a:r>
              <a:rPr lang="en-US" sz="1600" dirty="0" smtClean="0">
                <a:solidFill>
                  <a:srgbClr val="000000"/>
                </a:solidFill>
                <a:latin typeface="Arial" panose="020B0604020202020204" pitchFamily="34" charset="0"/>
                <a:cs typeface="Arial" panose="020B0604020202020204" pitchFamily="34" charset="0"/>
              </a:rPr>
              <a:t>other shale plays has </a:t>
            </a:r>
            <a:r>
              <a:rPr lang="en-US" sz="1600" dirty="0">
                <a:solidFill>
                  <a:srgbClr val="000000"/>
                </a:solidFill>
                <a:latin typeface="Arial" panose="020B0604020202020204" pitchFamily="34" charset="0"/>
                <a:cs typeface="Arial" panose="020B0604020202020204" pitchFamily="34" charset="0"/>
              </a:rPr>
              <a:t>allowed companies to </a:t>
            </a:r>
            <a:r>
              <a:rPr lang="en-US" sz="1600" dirty="0" smtClean="0">
                <a:solidFill>
                  <a:srgbClr val="000000"/>
                </a:solidFill>
                <a:latin typeface="Arial" panose="020B0604020202020204" pitchFamily="34" charset="0"/>
                <a:cs typeface="Arial" panose="020B0604020202020204" pitchFamily="34" charset="0"/>
              </a:rPr>
              <a:t>transfer horizontal drilling and technology </a:t>
            </a:r>
            <a:r>
              <a:rPr lang="en-US" sz="1600" dirty="0">
                <a:solidFill>
                  <a:srgbClr val="000000"/>
                </a:solidFill>
                <a:latin typeface="Arial" panose="020B0604020202020204" pitchFamily="34" charset="0"/>
                <a:cs typeface="Arial" panose="020B0604020202020204" pitchFamily="34" charset="0"/>
              </a:rPr>
              <a:t>to other </a:t>
            </a:r>
            <a:r>
              <a:rPr lang="en-US" sz="1600" dirty="0" smtClean="0">
                <a:solidFill>
                  <a:srgbClr val="000000"/>
                </a:solidFill>
                <a:latin typeface="Arial" panose="020B0604020202020204" pitchFamily="34" charset="0"/>
                <a:cs typeface="Arial" panose="020B0604020202020204" pitchFamily="34" charset="0"/>
              </a:rPr>
              <a:t>areas.</a:t>
            </a:r>
          </a:p>
          <a:p>
            <a:endParaRPr lang="en-US" sz="1600" dirty="0">
              <a:solidFill>
                <a:srgbClr val="000000"/>
              </a:solidFill>
              <a:latin typeface="Arial" panose="020B0604020202020204" pitchFamily="34" charset="0"/>
              <a:cs typeface="Arial" panose="020B0604020202020204" pitchFamily="34" charset="0"/>
            </a:endParaRPr>
          </a:p>
          <a:p>
            <a:r>
              <a:rPr lang="en-US" sz="1600" dirty="0" smtClean="0">
                <a:solidFill>
                  <a:srgbClr val="000000"/>
                </a:solidFill>
                <a:latin typeface="Arial" panose="020B0604020202020204" pitchFamily="34" charset="0"/>
                <a:cs typeface="Arial" panose="020B0604020202020204" pitchFamily="34" charset="0"/>
              </a:rPr>
              <a:t>- Proximity </a:t>
            </a:r>
            <a:r>
              <a:rPr lang="en-US" sz="1600" dirty="0">
                <a:solidFill>
                  <a:srgbClr val="000000"/>
                </a:solidFill>
                <a:latin typeface="Arial" panose="020B0604020202020204" pitchFamily="34" charset="0"/>
                <a:cs typeface="Arial" panose="020B0604020202020204" pitchFamily="34" charset="0"/>
              </a:rPr>
              <a:t>to </a:t>
            </a:r>
            <a:r>
              <a:rPr lang="en-US" sz="1600" dirty="0" smtClean="0">
                <a:solidFill>
                  <a:srgbClr val="000000"/>
                </a:solidFill>
                <a:latin typeface="Arial" panose="020B0604020202020204" pitchFamily="34" charset="0"/>
                <a:cs typeface="Arial" panose="020B0604020202020204" pitchFamily="34" charset="0"/>
              </a:rPr>
              <a:t>high-demand </a:t>
            </a:r>
            <a:r>
              <a:rPr lang="en-US" sz="1600" dirty="0">
                <a:solidFill>
                  <a:srgbClr val="000000"/>
                </a:solidFill>
                <a:latin typeface="Arial" panose="020B0604020202020204" pitchFamily="34" charset="0"/>
                <a:cs typeface="Arial" panose="020B0604020202020204" pitchFamily="34" charset="0"/>
              </a:rPr>
              <a:t>markets along the East Coast </a:t>
            </a:r>
            <a:r>
              <a:rPr lang="en-US" sz="1600" dirty="0" smtClean="0">
                <a:solidFill>
                  <a:srgbClr val="000000"/>
                </a:solidFill>
                <a:latin typeface="Arial" panose="020B0604020202020204" pitchFamily="34" charset="0"/>
                <a:cs typeface="Arial" panose="020B0604020202020204" pitchFamily="34" charset="0"/>
              </a:rPr>
              <a:t>make </a:t>
            </a:r>
            <a:r>
              <a:rPr lang="en-US" sz="1600" dirty="0">
                <a:solidFill>
                  <a:srgbClr val="000000"/>
                </a:solidFill>
                <a:latin typeface="Arial" panose="020B0604020202020204" pitchFamily="34" charset="0"/>
                <a:cs typeface="Arial" panose="020B0604020202020204" pitchFamily="34" charset="0"/>
              </a:rPr>
              <a:t>it an attractive target for energy development.</a:t>
            </a:r>
          </a:p>
          <a:p>
            <a:endParaRPr 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6826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839200" cy="469900"/>
          </a:xfrm>
        </p:spPr>
        <p:txBody>
          <a:bodyPr>
            <a:normAutofit/>
          </a:bodyPr>
          <a:lstStyle/>
          <a:p>
            <a:pPr algn="r"/>
            <a:r>
              <a:rPr lang="en-US" sz="2400" b="1" dirty="0">
                <a:solidFill>
                  <a:schemeClr val="bg1"/>
                </a:solidFill>
                <a:latin typeface="Arial" panose="020B0604020202020204" pitchFamily="34" charset="0"/>
                <a:cs typeface="Arial" panose="020B0604020202020204" pitchFamily="34" charset="0"/>
              </a:rPr>
              <a:t>International </a:t>
            </a:r>
            <a:r>
              <a:rPr lang="en-US" sz="2400" b="1" dirty="0" smtClean="0">
                <a:solidFill>
                  <a:schemeClr val="bg1"/>
                </a:solidFill>
                <a:latin typeface="Arial" panose="020B0604020202020204" pitchFamily="34" charset="0"/>
                <a:cs typeface="Arial" panose="020B0604020202020204" pitchFamily="34" charset="0"/>
              </a:rPr>
              <a:t>Interest</a:t>
            </a:r>
            <a:endParaRPr lang="en-US" sz="2400" b="1" dirty="0">
              <a:solidFill>
                <a:schemeClr val="bg1"/>
              </a:solidFill>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53" t="11806" r="19571" b="4253"/>
          <a:stretch/>
        </p:blipFill>
        <p:spPr bwMode="auto">
          <a:xfrm>
            <a:off x="1143000" y="1004302"/>
            <a:ext cx="6908977" cy="5244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07452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1998" y="3001786"/>
            <a:ext cx="4252199" cy="584775"/>
          </a:xfrm>
          <a:prstGeom prst="rect">
            <a:avLst/>
          </a:prstGeom>
          <a:noFill/>
        </p:spPr>
        <p:txBody>
          <a:bodyPr wrap="square" rtlCol="0">
            <a:spAutoFit/>
          </a:bodyPr>
          <a:lstStyle/>
          <a:p>
            <a:pPr algn="ctr"/>
            <a:r>
              <a:rPr lang="en-US" sz="3200" dirty="0" smtClean="0">
                <a:solidFill>
                  <a:schemeClr val="bg1"/>
                </a:solidFill>
                <a:latin typeface="Arial" panose="020B0604020202020204" pitchFamily="34" charset="0"/>
                <a:cs typeface="Arial" panose="020B0604020202020204" pitchFamily="34" charset="0"/>
              </a:rPr>
              <a:t>THANK YOU!</a:t>
            </a:r>
          </a:p>
        </p:txBody>
      </p:sp>
      <p:sp>
        <p:nvSpPr>
          <p:cNvPr id="5" name="TextBox 4"/>
          <p:cNvSpPr txBox="1"/>
          <p:nvPr/>
        </p:nvSpPr>
        <p:spPr>
          <a:xfrm>
            <a:off x="761997" y="4620161"/>
            <a:ext cx="4252199" cy="1077218"/>
          </a:xfrm>
          <a:prstGeom prst="rect">
            <a:avLst/>
          </a:prstGeom>
          <a:noFill/>
        </p:spPr>
        <p:txBody>
          <a:bodyPr wrap="square" rtlCol="0">
            <a:spAutoFit/>
          </a:bodyPr>
          <a:lstStyle/>
          <a:p>
            <a:pPr algn="ctr"/>
            <a:endParaRPr lang="en-US" sz="1600" dirty="0">
              <a:solidFill>
                <a:schemeClr val="bg1"/>
              </a:solidFill>
              <a:latin typeface="Arial" panose="020B0604020202020204" pitchFamily="34" charset="0"/>
              <a:cs typeface="Arial" panose="020B0604020202020204" pitchFamily="34" charset="0"/>
            </a:endParaRPr>
          </a:p>
          <a:p>
            <a:pPr algn="ctr"/>
            <a:endParaRPr lang="en-US" sz="1600" dirty="0" smtClean="0">
              <a:solidFill>
                <a:schemeClr val="bg1"/>
              </a:solidFill>
              <a:latin typeface="Arial" panose="020B0604020202020204" pitchFamily="34" charset="0"/>
              <a:cs typeface="Arial" panose="020B0604020202020204" pitchFamily="34" charset="0"/>
            </a:endParaRPr>
          </a:p>
          <a:p>
            <a:pPr algn="ctr"/>
            <a:endParaRPr lang="en-US" sz="1600" dirty="0">
              <a:solidFill>
                <a:schemeClr val="bg1"/>
              </a:solidFill>
              <a:latin typeface="Arial" panose="020B0604020202020204" pitchFamily="34" charset="0"/>
              <a:cs typeface="Arial" panose="020B0604020202020204" pitchFamily="34" charset="0"/>
            </a:endParaRPr>
          </a:p>
          <a:p>
            <a:pPr algn="ctr"/>
            <a:endParaRPr lang="en-US" sz="16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9503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SS</a:t>
            </a:r>
            <a:endParaRPr lang="en-US" dirty="0"/>
          </a:p>
        </p:txBody>
      </p:sp>
      <p:sp>
        <p:nvSpPr>
          <p:cNvPr id="5" name="Subtitle 4"/>
          <p:cNvSpPr>
            <a:spLocks noGrp="1"/>
          </p:cNvSpPr>
          <p:nvPr>
            <p:ph type="subTitle" idx="1"/>
          </p:nvPr>
        </p:nvSpPr>
        <p:spPr/>
        <p:txBody>
          <a:bodyPr/>
          <a:lstStyle/>
          <a:p>
            <a:r>
              <a:rPr lang="en-US" b="1" dirty="0" smtClean="0">
                <a:solidFill>
                  <a:srgbClr val="00B050"/>
                </a:solidFill>
              </a:rPr>
              <a:t>Some Takeaway Thoughts….</a:t>
            </a:r>
            <a:endParaRPr lang="en-US" b="1" dirty="0">
              <a:solidFill>
                <a:srgbClr val="00B050"/>
              </a:solidFill>
            </a:endParaRPr>
          </a:p>
        </p:txBody>
      </p:sp>
    </p:spTree>
    <p:extLst>
      <p:ext uri="{BB962C8B-B14F-4D97-AF65-F5344CB8AC3E}">
        <p14:creationId xmlns:p14="http://schemas.microsoft.com/office/powerpoint/2010/main" val="1451160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a:xfrm>
            <a:off x="35941" y="95250"/>
            <a:ext cx="8879459" cy="873125"/>
          </a:xfrm>
        </p:spPr>
        <p:txBody>
          <a:bodyPr>
            <a:normAutofit/>
          </a:bodyPr>
          <a:lstStyle/>
          <a:p>
            <a:pPr algn="r" eaLnBrk="1" hangingPunct="1"/>
            <a:r>
              <a:rPr lang="en-US" sz="2400" dirty="0" smtClean="0">
                <a:latin typeface="Arial  "/>
                <a:cs typeface="Arial" pitchFamily="34" charset="0"/>
                <a:sym typeface="Calibri" pitchFamily="34" charset="0"/>
              </a:rPr>
              <a:t>Shale Gas – Global Opportunity</a:t>
            </a:r>
          </a:p>
        </p:txBody>
      </p:sp>
      <p:pic>
        <p:nvPicPr>
          <p:cNvPr id="2" name="Picture 2" descr="An Elusive Pr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6" y="1024046"/>
            <a:ext cx="8952931" cy="52999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ular Callout 2"/>
          <p:cNvSpPr/>
          <p:nvPr/>
        </p:nvSpPr>
        <p:spPr>
          <a:xfrm>
            <a:off x="2415656" y="1651378"/>
            <a:ext cx="2156345" cy="491320"/>
          </a:xfrm>
          <a:prstGeom prst="wedgeRectCallout">
            <a:avLst>
              <a:gd name="adj1" fmla="val -52919"/>
              <a:gd name="adj2" fmla="val 332341"/>
            </a:avLst>
          </a:prstGeom>
          <a:solidFill>
            <a:schemeClr val="tx1">
              <a:lumMod val="50000"/>
            </a:schemeClr>
          </a:solidFill>
          <a:ln>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fontAlgn="auto">
              <a:spcBef>
                <a:spcPts val="0"/>
              </a:spcBef>
              <a:spcAft>
                <a:spcPts val="0"/>
              </a:spcAft>
            </a:pPr>
            <a:r>
              <a:rPr lang="en-US" sz="1400" b="1" dirty="0" smtClean="0">
                <a:solidFill>
                  <a:srgbClr val="FFFFFF"/>
                </a:solidFill>
              </a:rPr>
              <a:t>North America</a:t>
            </a:r>
          </a:p>
          <a:p>
            <a:pPr algn="ctr" fontAlgn="auto">
              <a:spcBef>
                <a:spcPts val="0"/>
              </a:spcBef>
              <a:spcAft>
                <a:spcPts val="0"/>
              </a:spcAft>
            </a:pPr>
            <a:r>
              <a:rPr lang="en-US" sz="1200" b="1" dirty="0" smtClean="0">
                <a:solidFill>
                  <a:srgbClr val="FFFFFF"/>
                </a:solidFill>
              </a:rPr>
              <a:t>1,931 trillion cubic feet</a:t>
            </a:r>
            <a:endParaRPr lang="en-US" sz="1200" b="1" dirty="0">
              <a:solidFill>
                <a:srgbClr val="FFFFFF"/>
              </a:solidFill>
            </a:endParaRPr>
          </a:p>
        </p:txBody>
      </p:sp>
    </p:spTree>
    <p:extLst>
      <p:ext uri="{BB962C8B-B14F-4D97-AF65-F5344CB8AC3E}">
        <p14:creationId xmlns:p14="http://schemas.microsoft.com/office/powerpoint/2010/main" val="322697550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0633"/>
            <a:ext cx="8991600" cy="1150938"/>
          </a:xfrm>
        </p:spPr>
        <p:txBody>
          <a:bodyPr>
            <a:normAutofit/>
          </a:bodyPr>
          <a:lstStyle/>
          <a:p>
            <a:pPr algn="r">
              <a:defRPr/>
            </a:pPr>
            <a:r>
              <a:rPr lang="en-US" sz="2400" b="1" dirty="0" smtClean="0">
                <a:solidFill>
                  <a:schemeClr val="bg1"/>
                </a:solidFill>
                <a:latin typeface="Arial" panose="020B0604020202020204" pitchFamily="34" charset="0"/>
                <a:cs typeface="Arial" panose="020B0604020202020204" pitchFamily="34" charset="0"/>
              </a:rPr>
              <a:t>Shale Gas Revolution Across the U.S.</a:t>
            </a:r>
            <a:endParaRPr lang="en-US" sz="2400" b="1" dirty="0">
              <a:solidFill>
                <a:schemeClr val="bg1"/>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9045"/>
          <a:stretch/>
        </p:blipFill>
        <p:spPr>
          <a:xfrm>
            <a:off x="1194035" y="1150938"/>
            <a:ext cx="6810095" cy="4786399"/>
          </a:xfrm>
        </p:spPr>
      </p:pic>
      <p:sp>
        <p:nvSpPr>
          <p:cNvPr id="5" name="TextBox 4"/>
          <p:cNvSpPr txBox="1"/>
          <p:nvPr/>
        </p:nvSpPr>
        <p:spPr>
          <a:xfrm>
            <a:off x="277813" y="6062597"/>
            <a:ext cx="8440302" cy="276999"/>
          </a:xfrm>
          <a:prstGeom prst="rect">
            <a:avLst/>
          </a:prstGeom>
          <a:noFill/>
        </p:spPr>
        <p:txBody>
          <a:bodyPr wrap="square" rtlCol="0">
            <a:spAutoFit/>
          </a:bodyPr>
          <a:lstStyle/>
          <a:p>
            <a:r>
              <a:rPr lang="en-US" sz="1200" dirty="0" smtClean="0">
                <a:solidFill>
                  <a:srgbClr val="000000"/>
                </a:solidFill>
                <a:latin typeface="Arial" panose="020B0604020202020204" pitchFamily="34" charset="0"/>
                <a:cs typeface="Arial" panose="020B0604020202020204" pitchFamily="34" charset="0"/>
              </a:rPr>
              <a:t>Source: Energy Information Administration</a:t>
            </a:r>
            <a:endParaRPr lang="en-US" sz="1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50633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3262</Words>
  <Application>Microsoft Office PowerPoint</Application>
  <PresentationFormat>On-screen Show (4:3)</PresentationFormat>
  <Paragraphs>648</Paragraphs>
  <Slides>72</Slides>
  <Notes>35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1" baseType="lpstr">
      <vt:lpstr>Arial</vt:lpstr>
      <vt:lpstr>Arial  </vt:lpstr>
      <vt:lpstr>Arial Narrow</vt:lpstr>
      <vt:lpstr>Calibri</vt:lpstr>
      <vt:lpstr>Times New Roman</vt:lpstr>
      <vt:lpstr>Wingdings</vt:lpstr>
      <vt:lpstr>Wingdings 2</vt:lpstr>
      <vt:lpstr>Office Theme</vt:lpstr>
      <vt:lpstr>Microsoft Excel Chart</vt:lpstr>
      <vt:lpstr>PowerPoint Presentation</vt:lpstr>
      <vt:lpstr>PowerPoint Presentation</vt:lpstr>
      <vt:lpstr>``</vt:lpstr>
      <vt:lpstr>PowerPoint Presentation</vt:lpstr>
      <vt:lpstr>PowerPoint Presentation</vt:lpstr>
      <vt:lpstr>PowerPoint Presentation</vt:lpstr>
      <vt:lpstr>Marcellus Shale: Introduction</vt:lpstr>
      <vt:lpstr>Shale Gas – Global Opportunity</vt:lpstr>
      <vt:lpstr>Shale Gas Revolution Across the U.S.</vt:lpstr>
      <vt:lpstr>Marcellus Shale: Geographic Footprint</vt:lpstr>
      <vt:lpstr>Utica Shale</vt:lpstr>
      <vt:lpstr>PA Well Count</vt:lpstr>
      <vt:lpstr>OH Well Count</vt:lpstr>
      <vt:lpstr>WV Well Count</vt:lpstr>
      <vt:lpstr>NY Well Count</vt:lpstr>
      <vt:lpstr>Industry Segments</vt:lpstr>
      <vt:lpstr>PowerPoint Presentation</vt:lpstr>
      <vt:lpstr>PowerPoint Presentation</vt:lpstr>
      <vt:lpstr>Steps in Drilling</vt:lpstr>
      <vt:lpstr>Steps in Drilling</vt:lpstr>
      <vt:lpstr>Environmental Protection in Wells</vt:lpstr>
      <vt:lpstr>Steps in Completion</vt:lpstr>
      <vt:lpstr>Steps in Completion</vt:lpstr>
      <vt:lpstr>Transparency in Completion</vt:lpstr>
      <vt:lpstr>Environmental Protection</vt:lpstr>
      <vt:lpstr>Steps in Production</vt:lpstr>
      <vt:lpstr>Recommended Practices</vt:lpstr>
      <vt:lpstr>Focus on Midstream</vt:lpstr>
      <vt:lpstr>Focus on Midstream</vt:lpstr>
      <vt:lpstr>Pipeline Safety</vt:lpstr>
      <vt:lpstr>Compression Systems</vt:lpstr>
      <vt:lpstr>PowerPoint Presentation</vt:lpstr>
      <vt:lpstr>Marcellus Shale Coalition</vt:lpstr>
      <vt:lpstr>Environmental Protection</vt:lpstr>
      <vt:lpstr>Regulatory Framework</vt:lpstr>
      <vt:lpstr>Environmental Regulation – Midstream </vt:lpstr>
      <vt:lpstr>Environmental Protection</vt:lpstr>
      <vt:lpstr>Environmental Protection</vt:lpstr>
      <vt:lpstr>Environmental Protection</vt:lpstr>
      <vt:lpstr>PA Jobs, PA Workers</vt:lpstr>
      <vt:lpstr>PA Jobs, PA Workers</vt:lpstr>
      <vt:lpstr>Statewide Job Opportunities</vt:lpstr>
      <vt:lpstr>Increases in Production</vt:lpstr>
      <vt:lpstr>Economic Impact for Our Region</vt:lpstr>
      <vt:lpstr>Revenue for Pennsylvania</vt:lpstr>
      <vt:lpstr>Impact Fee Revenue Allocations</vt:lpstr>
      <vt:lpstr>Revenue to Local Government</vt:lpstr>
      <vt:lpstr>Impact Fee Top 10 Earning Counties </vt:lpstr>
      <vt:lpstr>Savings for Consumers</vt:lpstr>
      <vt:lpstr>Natural Gas Job Phase</vt:lpstr>
      <vt:lpstr>Marcellus Multiplier</vt:lpstr>
      <vt:lpstr>Know the Law</vt:lpstr>
      <vt:lpstr>PowerPoint Presentation</vt:lpstr>
      <vt:lpstr>“Decoupling” of Oil and Gas Prices</vt:lpstr>
      <vt:lpstr>Clean, Abundant, and Versatile</vt:lpstr>
      <vt:lpstr>Energy Consumption Overview</vt:lpstr>
      <vt:lpstr>Clean, Abundant, and Versatile</vt:lpstr>
      <vt:lpstr>U.S. Power Generation</vt:lpstr>
      <vt:lpstr>Clean, Abundant, and Versatile</vt:lpstr>
      <vt:lpstr>Pennsylvania CHP Summary</vt:lpstr>
      <vt:lpstr>Clean, Abundant, and Versatile</vt:lpstr>
      <vt:lpstr>NGV Market Penetration</vt:lpstr>
      <vt:lpstr>SEPA Natural Gas Equivalency Prices</vt:lpstr>
      <vt:lpstr>Neighborhood Air Emissions</vt:lpstr>
      <vt:lpstr>Clean, Abundant, and Versatile</vt:lpstr>
      <vt:lpstr>“Wet Gas” Region</vt:lpstr>
      <vt:lpstr>Composition in Wet Gas Region</vt:lpstr>
      <vt:lpstr>Clean, Abundant, and Versatile</vt:lpstr>
      <vt:lpstr>International Interest</vt:lpstr>
      <vt:lpstr>International Interest</vt:lpstr>
      <vt:lpstr>PowerPoint Presentation</vt:lpstr>
      <vt:lpstr>SS</vt:lpstr>
    </vt:vector>
  </TitlesOfParts>
  <Company>Woodard Curran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 OHara</dc:creator>
  <cp:lastModifiedBy>Paul Brady</cp:lastModifiedBy>
  <cp:revision>11</cp:revision>
  <dcterms:created xsi:type="dcterms:W3CDTF">2014-02-19T16:43:10Z</dcterms:created>
  <dcterms:modified xsi:type="dcterms:W3CDTF">2014-02-24T19:00:13Z</dcterms:modified>
</cp:coreProperties>
</file>